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diagrams/colors1.xml" ContentType="application/vnd.openxmlformats-officedocument.drawingml.diagramColors+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docProps/app.xml" ContentType="application/vnd.openxmlformats-officedocument.extended-properties+xml"/>
  <Override PartName="/ppt/diagrams/layout1.xml" ContentType="application/vnd.openxmlformats-officedocument.drawingml.diagramLayout+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diagrams/data1.xml" ContentType="application/vnd.openxmlformats-officedocument.drawingml.diagramData+xml"/>
  <Override PartName="/ppt/slides/slide25.xml" ContentType="application/vnd.openxmlformats-officedocument.presentationml.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diagrams/quickStyle1.xml" ContentType="application/vnd.openxmlformats-officedocument.drawingml.diagramStyl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diagrams/drawing1.xml" ContentType="application/vnd.ms-office.drawingml.diagramDrawing+xml"/>
  <Override PartName="/ppt/notesSlides/notesSlide24.xml" ContentType="application/vnd.openxmlformats-officedocument.presentationml.notes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1"/>
  </p:notesMasterIdLst>
  <p:handoutMasterIdLst>
    <p:handoutMasterId r:id="rId32"/>
  </p:handoutMasterIdLst>
  <p:sldIdLst>
    <p:sldId id="256" r:id="rId2"/>
    <p:sldId id="263" r:id="rId3"/>
    <p:sldId id="264" r:id="rId4"/>
    <p:sldId id="265" r:id="rId5"/>
    <p:sldId id="298" r:id="rId6"/>
    <p:sldId id="266" r:id="rId7"/>
    <p:sldId id="267" r:id="rId8"/>
    <p:sldId id="268" r:id="rId9"/>
    <p:sldId id="269" r:id="rId10"/>
    <p:sldId id="271" r:id="rId11"/>
    <p:sldId id="272" r:id="rId12"/>
    <p:sldId id="273" r:id="rId13"/>
    <p:sldId id="274" r:id="rId14"/>
    <p:sldId id="279" r:id="rId15"/>
    <p:sldId id="280" r:id="rId16"/>
    <p:sldId id="299" r:id="rId17"/>
    <p:sldId id="283" r:id="rId18"/>
    <p:sldId id="284" r:id="rId19"/>
    <p:sldId id="285" r:id="rId20"/>
    <p:sldId id="286" r:id="rId21"/>
    <p:sldId id="287" r:id="rId22"/>
    <p:sldId id="289" r:id="rId23"/>
    <p:sldId id="290" r:id="rId24"/>
    <p:sldId id="292" r:id="rId25"/>
    <p:sldId id="293" r:id="rId26"/>
    <p:sldId id="294" r:id="rId27"/>
    <p:sldId id="297" r:id="rId28"/>
    <p:sldId id="296" r:id="rId29"/>
    <p:sldId id="300" r:id="rId3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DECE5"/>
    <a:srgbClr val="FFCF01"/>
    <a:srgbClr val="807F83"/>
    <a:srgbClr val="574319"/>
    <a:srgbClr val="6D8D2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aximized" horzBarState="minimized" preferSingleView="1">
    <p:restoredLeft sz="21033" autoAdjust="0"/>
    <p:restoredTop sz="93560" autoAdjust="0"/>
  </p:normalViewPr>
  <p:slideViewPr>
    <p:cSldViewPr>
      <p:cViewPr>
        <p:scale>
          <a:sx n="75" d="100"/>
          <a:sy n="75" d="100"/>
        </p:scale>
        <p:origin x="-760" y="-7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84"/>
    </p:cViewPr>
  </p:sorterViewPr>
  <p:gridSpacing cx="73736200" cy="73736200"/>
</p:viewPr>
</file>

<file path=ppt/_rels/presentation.xml.rels><?xml version="1.0" encoding="UTF-8" standalone="yes"?>
<Relationships xmlns="http://schemas.openxmlformats.org/package/2006/relationships"><Relationship Id="rId35" Type="http://schemas.openxmlformats.org/officeDocument/2006/relationships/viewProps" Target="viewProps.xml"/><Relationship Id="rId3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36"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handoutMaster" Target="handoutMasters/handoutMaster1.xml"/><Relationship Id="rId37"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printerSettings" Target="printerSettings/printerSettings1.bin"/><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F13C70-7EAA-4D3E-99F9-6998917B201F}" type="doc">
      <dgm:prSet loTypeId="urn:microsoft.com/office/officeart/2005/8/layout/venn2" loCatId="relationship" qsTypeId="urn:microsoft.com/office/officeart/2005/8/quickstyle/simple5" qsCatId="simple" csTypeId="urn:microsoft.com/office/officeart/2005/8/colors/accent1_2#1" csCatId="accent1" phldr="1"/>
      <dgm:spPr/>
      <dgm:t>
        <a:bodyPr/>
        <a:lstStyle/>
        <a:p>
          <a:endParaRPr lang="en-US"/>
        </a:p>
      </dgm:t>
    </dgm:pt>
    <dgm:pt modelId="{C580E3A1-8E27-4E6F-B5C4-488F00E6BE91}">
      <dgm:prSet phldrT="[Text]"/>
      <dgm:spPr/>
      <dgm:t>
        <a:bodyPr/>
        <a:lstStyle/>
        <a:p>
          <a:r>
            <a:rPr lang="en-US" dirty="0" smtClean="0">
              <a:effectLst>
                <a:outerShdw blurRad="38100" dist="38100" dir="2700000" algn="tl">
                  <a:srgbClr val="000000">
                    <a:alpha val="43137"/>
                  </a:srgbClr>
                </a:outerShdw>
              </a:effectLst>
            </a:rPr>
            <a:t>Circle of Concern</a:t>
          </a:r>
          <a:endParaRPr lang="en-US" dirty="0">
            <a:effectLst>
              <a:outerShdw blurRad="38100" dist="38100" dir="2700000" algn="tl">
                <a:srgbClr val="000000">
                  <a:alpha val="43137"/>
                </a:srgbClr>
              </a:outerShdw>
            </a:effectLst>
          </a:endParaRPr>
        </a:p>
      </dgm:t>
    </dgm:pt>
    <dgm:pt modelId="{9EAB19E0-2E2D-454A-8895-5E8D5AED2F74}" type="parTrans" cxnId="{2F38D543-1283-4854-807E-BC3908BD47D8}">
      <dgm:prSet/>
      <dgm:spPr/>
      <dgm:t>
        <a:bodyPr/>
        <a:lstStyle/>
        <a:p>
          <a:endParaRPr lang="en-US"/>
        </a:p>
      </dgm:t>
    </dgm:pt>
    <dgm:pt modelId="{E3B47557-FBD3-4465-83CF-F98230FD6FE7}" type="sibTrans" cxnId="{2F38D543-1283-4854-807E-BC3908BD47D8}">
      <dgm:prSet/>
      <dgm:spPr/>
      <dgm:t>
        <a:bodyPr/>
        <a:lstStyle/>
        <a:p>
          <a:endParaRPr lang="en-US"/>
        </a:p>
      </dgm:t>
    </dgm:pt>
    <dgm:pt modelId="{F901E7E4-A8CF-4202-886A-55AB07C081A3}">
      <dgm:prSet phldrT="[Text]"/>
      <dgm:spPr>
        <a:gradFill rotWithShape="0">
          <a:gsLst>
            <a:gs pos="0">
              <a:srgbClr val="FFCF01"/>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r>
            <a:rPr lang="en-US" dirty="0" smtClean="0">
              <a:effectLst>
                <a:outerShdw blurRad="38100" dist="38100" dir="2700000" algn="tl">
                  <a:srgbClr val="000000">
                    <a:alpha val="43137"/>
                  </a:srgbClr>
                </a:outerShdw>
              </a:effectLst>
            </a:rPr>
            <a:t>Circle of Influence</a:t>
          </a:r>
          <a:endParaRPr lang="en-US" dirty="0">
            <a:effectLst>
              <a:outerShdw blurRad="38100" dist="38100" dir="2700000" algn="tl">
                <a:srgbClr val="000000">
                  <a:alpha val="43137"/>
                </a:srgbClr>
              </a:outerShdw>
            </a:effectLst>
          </a:endParaRPr>
        </a:p>
      </dgm:t>
    </dgm:pt>
    <dgm:pt modelId="{1B0DA2FB-620F-4993-AA44-46EB88A16FE1}" type="parTrans" cxnId="{0A6A4EFD-EB01-490E-8A82-90A0689D366B}">
      <dgm:prSet/>
      <dgm:spPr/>
      <dgm:t>
        <a:bodyPr/>
        <a:lstStyle/>
        <a:p>
          <a:endParaRPr lang="en-US"/>
        </a:p>
      </dgm:t>
    </dgm:pt>
    <dgm:pt modelId="{10BA61C1-0377-494D-8FC8-C9F6EBA0C7DD}" type="sibTrans" cxnId="{0A6A4EFD-EB01-490E-8A82-90A0689D366B}">
      <dgm:prSet/>
      <dgm:spPr/>
      <dgm:t>
        <a:bodyPr/>
        <a:lstStyle/>
        <a:p>
          <a:endParaRPr lang="en-US"/>
        </a:p>
      </dgm:t>
    </dgm:pt>
    <dgm:pt modelId="{2DD9B140-76AD-4A15-9F8F-5A3150E34500}" type="pres">
      <dgm:prSet presAssocID="{FDF13C70-7EAA-4D3E-99F9-6998917B201F}" presName="Name0" presStyleCnt="0">
        <dgm:presLayoutVars>
          <dgm:chMax val="7"/>
          <dgm:resizeHandles val="exact"/>
        </dgm:presLayoutVars>
      </dgm:prSet>
      <dgm:spPr/>
      <dgm:t>
        <a:bodyPr/>
        <a:lstStyle/>
        <a:p>
          <a:endParaRPr lang="en-US"/>
        </a:p>
      </dgm:t>
    </dgm:pt>
    <dgm:pt modelId="{8A4824EF-F825-4BFD-A880-2E8F727CA9EB}" type="pres">
      <dgm:prSet presAssocID="{FDF13C70-7EAA-4D3E-99F9-6998917B201F}" presName="comp1" presStyleCnt="0"/>
      <dgm:spPr/>
    </dgm:pt>
    <dgm:pt modelId="{4FC880D1-DC64-4B4F-9E01-E2166E464BC8}" type="pres">
      <dgm:prSet presAssocID="{FDF13C70-7EAA-4D3E-99F9-6998917B201F}" presName="circle1" presStyleLbl="node1" presStyleIdx="0" presStyleCnt="2"/>
      <dgm:spPr/>
      <dgm:t>
        <a:bodyPr/>
        <a:lstStyle/>
        <a:p>
          <a:endParaRPr lang="en-US"/>
        </a:p>
      </dgm:t>
    </dgm:pt>
    <dgm:pt modelId="{58738280-93F9-4F79-9D61-01233B5D721F}" type="pres">
      <dgm:prSet presAssocID="{FDF13C70-7EAA-4D3E-99F9-6998917B201F}" presName="c1text" presStyleLbl="node1" presStyleIdx="0" presStyleCnt="2">
        <dgm:presLayoutVars>
          <dgm:bulletEnabled val="1"/>
        </dgm:presLayoutVars>
      </dgm:prSet>
      <dgm:spPr/>
      <dgm:t>
        <a:bodyPr/>
        <a:lstStyle/>
        <a:p>
          <a:endParaRPr lang="en-US"/>
        </a:p>
      </dgm:t>
    </dgm:pt>
    <dgm:pt modelId="{59CD10C4-5F53-4FA7-B675-429621BCE49B}" type="pres">
      <dgm:prSet presAssocID="{FDF13C70-7EAA-4D3E-99F9-6998917B201F}" presName="comp2" presStyleCnt="0"/>
      <dgm:spPr/>
    </dgm:pt>
    <dgm:pt modelId="{58B18238-69AB-48F1-A9B4-13B0CFDEF3C7}" type="pres">
      <dgm:prSet presAssocID="{FDF13C70-7EAA-4D3E-99F9-6998917B201F}" presName="circle2" presStyleLbl="node1" presStyleIdx="1" presStyleCnt="2" custLinFactNeighborY="-5833"/>
      <dgm:spPr/>
      <dgm:t>
        <a:bodyPr/>
        <a:lstStyle/>
        <a:p>
          <a:endParaRPr lang="en-US"/>
        </a:p>
      </dgm:t>
    </dgm:pt>
    <dgm:pt modelId="{1AB758B2-D64D-46CD-B946-971109C4750D}" type="pres">
      <dgm:prSet presAssocID="{FDF13C70-7EAA-4D3E-99F9-6998917B201F}" presName="c2text" presStyleLbl="node1" presStyleIdx="1" presStyleCnt="2">
        <dgm:presLayoutVars>
          <dgm:bulletEnabled val="1"/>
        </dgm:presLayoutVars>
      </dgm:prSet>
      <dgm:spPr/>
      <dgm:t>
        <a:bodyPr/>
        <a:lstStyle/>
        <a:p>
          <a:endParaRPr lang="en-US"/>
        </a:p>
      </dgm:t>
    </dgm:pt>
  </dgm:ptLst>
  <dgm:cxnLst>
    <dgm:cxn modelId="{1F98B8D4-1F15-4890-B3A1-B2D308C2A2D9}" type="presOf" srcId="{F901E7E4-A8CF-4202-886A-55AB07C081A3}" destId="{1AB758B2-D64D-46CD-B946-971109C4750D}" srcOrd="1" destOrd="0" presId="urn:microsoft.com/office/officeart/2005/8/layout/venn2"/>
    <dgm:cxn modelId="{745F5EAE-A6AF-40F3-A3DB-AC391D346CEC}" type="presOf" srcId="{F901E7E4-A8CF-4202-886A-55AB07C081A3}" destId="{58B18238-69AB-48F1-A9B4-13B0CFDEF3C7}" srcOrd="0" destOrd="0" presId="urn:microsoft.com/office/officeart/2005/8/layout/venn2"/>
    <dgm:cxn modelId="{C0A60339-06E8-4467-8DB4-D1855D7B066E}" type="presOf" srcId="{C580E3A1-8E27-4E6F-B5C4-488F00E6BE91}" destId="{4FC880D1-DC64-4B4F-9E01-E2166E464BC8}" srcOrd="0" destOrd="0" presId="urn:microsoft.com/office/officeart/2005/8/layout/venn2"/>
    <dgm:cxn modelId="{FD046F34-0B96-4E7F-B8BC-663B134236D0}" type="presOf" srcId="{C580E3A1-8E27-4E6F-B5C4-488F00E6BE91}" destId="{58738280-93F9-4F79-9D61-01233B5D721F}" srcOrd="1" destOrd="0" presId="urn:microsoft.com/office/officeart/2005/8/layout/venn2"/>
    <dgm:cxn modelId="{0A6A4EFD-EB01-490E-8A82-90A0689D366B}" srcId="{FDF13C70-7EAA-4D3E-99F9-6998917B201F}" destId="{F901E7E4-A8CF-4202-886A-55AB07C081A3}" srcOrd="1" destOrd="0" parTransId="{1B0DA2FB-620F-4993-AA44-46EB88A16FE1}" sibTransId="{10BA61C1-0377-494D-8FC8-C9F6EBA0C7DD}"/>
    <dgm:cxn modelId="{2F38D543-1283-4854-807E-BC3908BD47D8}" srcId="{FDF13C70-7EAA-4D3E-99F9-6998917B201F}" destId="{C580E3A1-8E27-4E6F-B5C4-488F00E6BE91}" srcOrd="0" destOrd="0" parTransId="{9EAB19E0-2E2D-454A-8895-5E8D5AED2F74}" sibTransId="{E3B47557-FBD3-4465-83CF-F98230FD6FE7}"/>
    <dgm:cxn modelId="{4A3FD6DB-1C7D-41C9-BCAA-B92E326FA535}" type="presOf" srcId="{FDF13C70-7EAA-4D3E-99F9-6998917B201F}" destId="{2DD9B140-76AD-4A15-9F8F-5A3150E34500}" srcOrd="0" destOrd="0" presId="urn:microsoft.com/office/officeart/2005/8/layout/venn2"/>
    <dgm:cxn modelId="{8826FFB0-F883-4D4A-8488-B74F4DF0EB65}" type="presParOf" srcId="{2DD9B140-76AD-4A15-9F8F-5A3150E34500}" destId="{8A4824EF-F825-4BFD-A880-2E8F727CA9EB}" srcOrd="0" destOrd="0" presId="urn:microsoft.com/office/officeart/2005/8/layout/venn2"/>
    <dgm:cxn modelId="{5DE79395-24B3-4909-93F1-FBFF1B99767F}" type="presParOf" srcId="{8A4824EF-F825-4BFD-A880-2E8F727CA9EB}" destId="{4FC880D1-DC64-4B4F-9E01-E2166E464BC8}" srcOrd="0" destOrd="0" presId="urn:microsoft.com/office/officeart/2005/8/layout/venn2"/>
    <dgm:cxn modelId="{55904748-C36B-4B30-B6C3-260512C3F10B}" type="presParOf" srcId="{8A4824EF-F825-4BFD-A880-2E8F727CA9EB}" destId="{58738280-93F9-4F79-9D61-01233B5D721F}" srcOrd="1" destOrd="0" presId="urn:microsoft.com/office/officeart/2005/8/layout/venn2"/>
    <dgm:cxn modelId="{A9BF7DE2-561A-443D-BF67-DE301BF1B1AE}" type="presParOf" srcId="{2DD9B140-76AD-4A15-9F8F-5A3150E34500}" destId="{59CD10C4-5F53-4FA7-B675-429621BCE49B}" srcOrd="1" destOrd="0" presId="urn:microsoft.com/office/officeart/2005/8/layout/venn2"/>
    <dgm:cxn modelId="{9B0EB703-8DB9-426F-939E-59D955AF23CF}" type="presParOf" srcId="{59CD10C4-5F53-4FA7-B675-429621BCE49B}" destId="{58B18238-69AB-48F1-A9B4-13B0CFDEF3C7}" srcOrd="0" destOrd="0" presId="urn:microsoft.com/office/officeart/2005/8/layout/venn2"/>
    <dgm:cxn modelId="{65BD8D62-94BA-46F4-BDAD-F0EF1CA7B5DA}" type="presParOf" srcId="{59CD10C4-5F53-4FA7-B675-429621BCE49B}" destId="{1AB758B2-D64D-46CD-B946-971109C4750D}" srcOrd="1" destOrd="0" presId="urn:microsoft.com/office/officeart/2005/8/layout/ven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73C946BB-EF5D-4829-B9DA-06C499211F7A}" type="datetimeFigureOut">
              <a:rPr lang="en-US"/>
              <a:pPr>
                <a:defRPr/>
              </a:pPr>
              <a:t>3/6/14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33765BB-2DC5-440D-AAB2-D96EC8D43F8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3B93BB65-EAEB-4677-AC8E-CD8D87658F88}" type="datetimeFigureOut">
              <a:rPr lang="en-US"/>
              <a:pPr>
                <a:defRPr/>
              </a:pPr>
              <a:t>3/6/14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8F03822C-00BA-4920-9DA8-FB885AD7D2D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Placeholder 2"/>
          <p:cNvSpPr>
            <a:spLocks noGrp="1" noRot="1" noChangeAspect="1"/>
          </p:cNvSpPr>
          <p:nvPr>
            <p:ph type="sldImg"/>
          </p:nvPr>
        </p:nvSpPr>
        <p:spPr bwMode="auto">
          <a:noFill/>
          <a:ln>
            <a:solidFill>
              <a:srgbClr val="000000"/>
            </a:solidFill>
            <a:miter lim="800000"/>
            <a:headEnd/>
            <a:tailEnd/>
          </a:ln>
        </p:spPr>
      </p:sp>
      <p:sp>
        <p:nvSpPr>
          <p:cNvPr id="15362"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Narrow" charset="0"/>
              </a:rPr>
              <a:t>Reference page 2.4 for the exercise</a:t>
            </a:r>
          </a:p>
          <a:p>
            <a:pPr eaLnBrk="1" hangingPunct="1">
              <a:spcBef>
                <a:spcPct val="0"/>
              </a:spcBef>
            </a:pPr>
            <a:endParaRPr lang="en-US" smtClean="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A405BEEA-3176-4D29-937F-A0B597404C84}" type="slidenum">
              <a:rPr lang="en-US">
                <a:ea typeface="Arial" charset="0"/>
                <a:cs typeface="Arial" charset="0"/>
              </a:rPr>
              <a:pPr fontAlgn="base">
                <a:spcBef>
                  <a:spcPct val="0"/>
                </a:spcBef>
                <a:spcAft>
                  <a:spcPct val="0"/>
                </a:spcAft>
              </a:pPr>
              <a:t>10</a:t>
            </a:fld>
            <a:endParaRPr lang="en-US">
              <a:ea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Wingdings" pitchFamily="2" charset="2"/>
              <a:buNone/>
              <a:defRPr/>
            </a:pPr>
            <a:r>
              <a:rPr lang="en-US" dirty="0" smtClean="0">
                <a:latin typeface="Arial Narrow" pitchFamily="34" charset="0"/>
                <a:ea typeface="+mn-ea"/>
                <a:cs typeface="Arial" charset="0"/>
              </a:rPr>
              <a:t>To create your holistic goal we will spend time looking at your</a:t>
            </a:r>
          </a:p>
          <a:p>
            <a:pPr marL="467670" eaLnBrk="1" fontAlgn="auto" hangingPunct="1">
              <a:spcBef>
                <a:spcPts val="0"/>
              </a:spcBef>
              <a:spcAft>
                <a:spcPts val="0"/>
              </a:spcAft>
              <a:defRPr/>
            </a:pPr>
            <a:r>
              <a:rPr lang="en-US" dirty="0" smtClean="0">
                <a:latin typeface="Arial Narrow" pitchFamily="34" charset="0"/>
                <a:ea typeface="+mn-ea"/>
                <a:cs typeface="Arial" charset="0"/>
              </a:rPr>
              <a:t>Quality of life and values</a:t>
            </a:r>
          </a:p>
          <a:p>
            <a:pPr marL="467670" eaLnBrk="1" fontAlgn="auto" hangingPunct="1">
              <a:spcBef>
                <a:spcPts val="0"/>
              </a:spcBef>
              <a:spcAft>
                <a:spcPts val="0"/>
              </a:spcAft>
              <a:defRPr/>
            </a:pPr>
            <a:r>
              <a:rPr lang="en-US" dirty="0" smtClean="0">
                <a:latin typeface="Arial Narrow" pitchFamily="34" charset="0"/>
                <a:ea typeface="+mn-ea"/>
                <a:cs typeface="Arial" charset="0"/>
              </a:rPr>
              <a:t>Behaviors and systems</a:t>
            </a:r>
          </a:p>
          <a:p>
            <a:pPr marL="467670" eaLnBrk="1" fontAlgn="auto" hangingPunct="1">
              <a:spcBef>
                <a:spcPts val="0"/>
              </a:spcBef>
              <a:spcAft>
                <a:spcPts val="0"/>
              </a:spcAft>
              <a:defRPr/>
            </a:pPr>
            <a:r>
              <a:rPr lang="en-US" dirty="0" smtClean="0">
                <a:latin typeface="Arial Narrow" pitchFamily="34" charset="0"/>
                <a:ea typeface="+mn-ea"/>
                <a:cs typeface="Arial" charset="0"/>
              </a:rPr>
              <a:t>Vision </a:t>
            </a:r>
          </a:p>
          <a:p>
            <a:pPr eaLnBrk="1" fontAlgn="auto" hangingPunct="1">
              <a:spcBef>
                <a:spcPts val="0"/>
              </a:spcBef>
              <a:spcAft>
                <a:spcPts val="0"/>
              </a:spcAft>
              <a:defRPr/>
            </a:pPr>
            <a:endParaRPr lang="en-US" dirty="0">
              <a:ea typeface="+mn-ea"/>
              <a:cs typeface="+mn-cs"/>
            </a:endParaRPr>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C9DB7E44-6604-413C-B14E-328973E7B56A}" type="slidenum">
              <a:rPr lang="en-US">
                <a:ea typeface="Arial" charset="0"/>
                <a:cs typeface="Arial" charset="0"/>
              </a:rPr>
              <a:pPr fontAlgn="base">
                <a:spcBef>
                  <a:spcPct val="0"/>
                </a:spcBef>
                <a:spcAft>
                  <a:spcPct val="0"/>
                </a:spcAft>
              </a:pPr>
              <a:t>11</a:t>
            </a:fld>
            <a:endParaRPr lang="en-US">
              <a:ea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Narrow" charset="0"/>
              </a:rPr>
              <a:t>Introduce the water cycle, mineral cycle, biological community, and energy flow</a:t>
            </a:r>
          </a:p>
          <a:p>
            <a:pPr eaLnBrk="1" hangingPunct="1">
              <a:spcBef>
                <a:spcPct val="0"/>
              </a:spcBef>
            </a:pPr>
            <a:endParaRPr lang="en-US" smtClean="0">
              <a:latin typeface="Arial Narrow" charset="0"/>
            </a:endParaRPr>
          </a:p>
          <a:p>
            <a:pPr eaLnBrk="1" hangingPunct="1">
              <a:spcBef>
                <a:spcPct val="0"/>
              </a:spcBef>
            </a:pPr>
            <a:r>
              <a:rPr lang="en-US" smtClean="0">
                <a:latin typeface="Arial Narrow" charset="0"/>
              </a:rPr>
              <a:t>Note that soil surface is key to retaining moisture in the soil and extending growing time.</a:t>
            </a:r>
          </a:p>
          <a:p>
            <a:pPr eaLnBrk="1" hangingPunct="1">
              <a:spcBef>
                <a:spcPct val="0"/>
              </a:spcBef>
            </a:pPr>
            <a:endParaRPr lang="en-US" smtClean="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0FB477B8-DE97-4075-93A4-8272C437B23C}" type="slidenum">
              <a:rPr lang="en-US">
                <a:ea typeface="Arial" charset="0"/>
                <a:cs typeface="Arial" charset="0"/>
              </a:rPr>
              <a:pPr fontAlgn="base">
                <a:spcBef>
                  <a:spcPct val="0"/>
                </a:spcBef>
                <a:spcAft>
                  <a:spcPct val="0"/>
                </a:spcAft>
              </a:pPr>
              <a:t>12</a:t>
            </a:fld>
            <a:endParaRPr lang="en-US">
              <a:ea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Narrow" charset="0"/>
                <a:ea typeface="Arial" charset="0"/>
                <a:cs typeface="Arial" charset="0"/>
              </a:rPr>
              <a:t>Ask about the role soil cover plays in each of the ecosystem processes by responding to the questions. Option: assign one question to each of four groups to discuss.</a:t>
            </a:r>
          </a:p>
          <a:p>
            <a:pPr eaLnBrk="1" hangingPunct="1">
              <a:spcBef>
                <a:spcPct val="0"/>
              </a:spcBef>
            </a:pPr>
            <a:endParaRPr lang="en-US" smtClean="0"/>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83CEC18D-9346-4566-AFA2-8FB48AB6CF0E}" type="slidenum">
              <a:rPr lang="en-US">
                <a:ea typeface="Arial" charset="0"/>
                <a:cs typeface="Arial" charset="0"/>
              </a:rPr>
              <a:pPr fontAlgn="base">
                <a:spcBef>
                  <a:spcPct val="0"/>
                </a:spcBef>
                <a:spcAft>
                  <a:spcPct val="0"/>
                </a:spcAft>
              </a:pPr>
              <a:t>13</a:t>
            </a:fld>
            <a:endParaRPr lang="en-US">
              <a:ea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Narrow" charset="0"/>
              </a:rPr>
              <a:t>The first and last, human creativity and money and labor, are both required in using the other tools. Technology is the primary tool used in urban or industrial businesses. </a:t>
            </a:r>
          </a:p>
          <a:p>
            <a:pPr eaLnBrk="1" hangingPunct="1">
              <a:spcBef>
                <a:spcPct val="0"/>
              </a:spcBef>
            </a:pPr>
            <a:r>
              <a:rPr lang="en-US" smtClean="0">
                <a:latin typeface="Arial Narrow" charset="0"/>
              </a:rPr>
              <a:t>Few technology tools are intended to modify our ecosystem, although they often do. </a:t>
            </a:r>
          </a:p>
          <a:p>
            <a:pPr eaLnBrk="1" hangingPunct="1">
              <a:spcBef>
                <a:spcPct val="0"/>
              </a:spcBef>
            </a:pPr>
            <a:r>
              <a:rPr lang="en-US" smtClean="0">
                <a:latin typeface="Arial Narrow" charset="0"/>
              </a:rPr>
              <a:t>In land management, fire, rest, and technology are the most used for modifying our ecosystem. However, the impact from animals and living organisms can help improve land health, water infiltration, and the land’s ability to sequester carbon.</a:t>
            </a:r>
          </a:p>
          <a:p>
            <a:pPr eaLnBrk="1" hangingPunct="1">
              <a:spcBef>
                <a:spcPct val="0"/>
              </a:spcBef>
            </a:pPr>
            <a:endParaRPr lang="en-US" smtClean="0">
              <a:latin typeface="Arial Narrow" charset="0"/>
            </a:endParaRPr>
          </a:p>
          <a:p>
            <a:pPr eaLnBrk="1" hangingPunct="1">
              <a:spcBef>
                <a:spcPct val="0"/>
              </a:spcBef>
            </a:pPr>
            <a:r>
              <a:rPr lang="en-US" smtClean="0">
                <a:latin typeface="Arial Narrow" charset="0"/>
              </a:rPr>
              <a:t>Tools are neither good nor bad and should be managed within the context of your Inventory. </a:t>
            </a:r>
          </a:p>
          <a:p>
            <a:pPr eaLnBrk="1" hangingPunct="1">
              <a:spcBef>
                <a:spcPct val="0"/>
              </a:spcBef>
            </a:pPr>
            <a:endParaRPr lang="en-US" smtClean="0">
              <a:latin typeface="Arial Narrow" charset="0"/>
            </a:endParaRPr>
          </a:p>
          <a:p>
            <a:pPr eaLnBrk="1" hangingPunct="1">
              <a:spcBef>
                <a:spcPct val="0"/>
              </a:spcBef>
              <a:buFont typeface="Wingdings" charset="2"/>
              <a:buNone/>
            </a:pPr>
            <a:r>
              <a:rPr lang="en-US" b="1" smtClean="0">
                <a:latin typeface="Arial Narrow" charset="0"/>
              </a:rPr>
              <a:t>Consider your holistic goal, the degree of brittleness of your environment, and other factors before you decide if tool is suitable. </a:t>
            </a:r>
          </a:p>
          <a:p>
            <a:pPr eaLnBrk="1" hangingPunct="1">
              <a:spcBef>
                <a:spcPct val="0"/>
              </a:spcBef>
            </a:pPr>
            <a:endParaRPr lang="en-US" smtClean="0"/>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D11F9618-40FE-4647-B762-47EA9A3FCE0B}" type="slidenum">
              <a:rPr lang="en-US">
                <a:ea typeface="Arial" charset="0"/>
                <a:cs typeface="Arial" charset="0"/>
              </a:rPr>
              <a:pPr fontAlgn="base">
                <a:spcBef>
                  <a:spcPct val="0"/>
                </a:spcBef>
                <a:spcAft>
                  <a:spcPct val="0"/>
                </a:spcAft>
              </a:pPr>
              <a:t>14</a:t>
            </a:fld>
            <a:endParaRPr lang="en-US">
              <a:ea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eaLnBrk="1" fontAlgn="auto" hangingPunct="1">
              <a:spcBef>
                <a:spcPts val="0"/>
              </a:spcBef>
              <a:spcAft>
                <a:spcPts val="0"/>
              </a:spcAft>
              <a:defRPr/>
            </a:pPr>
            <a:r>
              <a:rPr lang="en-US" dirty="0" smtClean="0">
                <a:latin typeface="Arial Narrow" pitchFamily="34" charset="0"/>
                <a:ea typeface="+mn-ea"/>
                <a:cs typeface="+mn-cs"/>
              </a:rPr>
              <a:t>The seven testing questions help sift through the many factors and complex variables to get to the heart of the matter. Does the action or decision meet the triple bottom line toward your holistic goal? </a:t>
            </a:r>
          </a:p>
          <a:p>
            <a:pPr eaLnBrk="1" fontAlgn="auto" hangingPunct="1">
              <a:spcBef>
                <a:spcPts val="0"/>
              </a:spcBef>
              <a:spcAft>
                <a:spcPts val="0"/>
              </a:spcAft>
              <a:defRPr/>
            </a:pPr>
            <a:endParaRPr lang="en-US" dirty="0" smtClean="0">
              <a:latin typeface="Arial Narrow" pitchFamily="34" charset="0"/>
              <a:ea typeface="+mn-ea"/>
              <a:cs typeface="+mn-cs"/>
            </a:endParaRPr>
          </a:p>
          <a:p>
            <a:pPr eaLnBrk="1" fontAlgn="auto" hangingPunct="1">
              <a:spcBef>
                <a:spcPts val="0"/>
              </a:spcBef>
              <a:spcAft>
                <a:spcPts val="0"/>
              </a:spcAft>
              <a:defRPr/>
            </a:pPr>
            <a:r>
              <a:rPr lang="en-US" dirty="0" smtClean="0">
                <a:latin typeface="Arial Narrow" pitchFamily="34" charset="0"/>
                <a:ea typeface="+mn-ea"/>
                <a:cs typeface="+mn-cs"/>
              </a:rPr>
              <a:t>With practice, testing will become an almost automatic part of your decision-making process to help you create the results you want. In the last tab of this guide is a worksheet you can use to test decisions.  </a:t>
            </a:r>
          </a:p>
          <a:p>
            <a:pPr eaLnBrk="1" fontAlgn="auto" hangingPunct="1">
              <a:spcBef>
                <a:spcPts val="0"/>
              </a:spcBef>
              <a:spcAft>
                <a:spcPts val="0"/>
              </a:spcAft>
              <a:defRPr/>
            </a:pPr>
            <a:endParaRPr lang="en-US" dirty="0" smtClean="0">
              <a:latin typeface="Arial Narrow" pitchFamily="34" charset="0"/>
              <a:ea typeface="+mn-ea"/>
              <a:cs typeface="+mn-cs"/>
            </a:endParaRPr>
          </a:p>
          <a:p>
            <a:pPr eaLnBrk="1" fontAlgn="auto" hangingPunct="1">
              <a:spcBef>
                <a:spcPts val="0"/>
              </a:spcBef>
              <a:spcAft>
                <a:spcPts val="0"/>
              </a:spcAft>
              <a:defRPr/>
            </a:pPr>
            <a:r>
              <a:rPr lang="en-US" dirty="0" smtClean="0">
                <a:latin typeface="Arial Narrow" pitchFamily="34" charset="0"/>
                <a:ea typeface="+mn-ea"/>
                <a:cs typeface="+mn-cs"/>
              </a:rPr>
              <a:t>It is difficult to make decisions that consider all three aspects of the triple bottom line: social, financial, and environmental. Some decisions may be economically sound, but are implemented at the expense of the environment or human welfare; others are environmentally sound, but economically unfeasible or harmful to humans. When we are not able to manage for all three aspects, decisions may have undesirable or even disastrous results.</a:t>
            </a:r>
          </a:p>
          <a:p>
            <a:pPr eaLnBrk="1" fontAlgn="auto" hangingPunct="1">
              <a:spcBef>
                <a:spcPts val="0"/>
              </a:spcBef>
              <a:spcAft>
                <a:spcPts val="0"/>
              </a:spcAft>
              <a:defRPr/>
            </a:pPr>
            <a:endParaRPr lang="en-US" dirty="0" smtClean="0">
              <a:latin typeface="Arial Narrow" pitchFamily="34" charset="0"/>
              <a:ea typeface="+mn-ea"/>
              <a:cs typeface="+mn-cs"/>
            </a:endParaRPr>
          </a:p>
          <a:p>
            <a:pPr eaLnBrk="1" fontAlgn="auto" hangingPunct="1">
              <a:spcBef>
                <a:spcPts val="0"/>
              </a:spcBef>
              <a:spcAft>
                <a:spcPts val="0"/>
              </a:spcAft>
              <a:defRPr/>
            </a:pPr>
            <a:r>
              <a:rPr lang="en-US" b="1" i="1" dirty="0" smtClean="0">
                <a:latin typeface="Arial Narrow" pitchFamily="34" charset="0"/>
                <a:ea typeface="+mn-ea"/>
                <a:cs typeface="+mn-cs"/>
              </a:rPr>
              <a:t>BENEFIT: The testing questions help sift through the variables that are part of making a decision.  </a:t>
            </a:r>
          </a:p>
          <a:p>
            <a:pPr eaLnBrk="1" fontAlgn="auto" hangingPunct="1">
              <a:spcBef>
                <a:spcPts val="0"/>
              </a:spcBef>
              <a:spcAft>
                <a:spcPts val="0"/>
              </a:spcAft>
              <a:defRPr/>
            </a:pPr>
            <a:endParaRPr lang="en-US" dirty="0" smtClean="0">
              <a:latin typeface="Arial Narrow" pitchFamily="34" charset="0"/>
              <a:ea typeface="+mn-ea"/>
              <a:cs typeface="+mn-cs"/>
            </a:endParaRPr>
          </a:p>
          <a:p>
            <a:pPr eaLnBrk="1" fontAlgn="auto" hangingPunct="1">
              <a:spcBef>
                <a:spcPts val="0"/>
              </a:spcBef>
              <a:spcAft>
                <a:spcPts val="0"/>
              </a:spcAft>
              <a:defRPr/>
            </a:pPr>
            <a:r>
              <a:rPr lang="en-US" dirty="0" smtClean="0">
                <a:latin typeface="Arial Narrow" pitchFamily="34" charset="0"/>
                <a:ea typeface="+mn-ea"/>
                <a:cs typeface="+mn-cs"/>
              </a:rPr>
              <a:t>These tests supplement other considerations when making a decision (research, gut feelings, intuition, cash flow, etc.). The testing is a check after all the work is complete or can be used to help you explore options. </a:t>
            </a:r>
          </a:p>
          <a:p>
            <a:pPr eaLnBrk="1" fontAlgn="auto" hangingPunct="1">
              <a:spcBef>
                <a:spcPts val="0"/>
              </a:spcBef>
              <a:spcAft>
                <a:spcPts val="0"/>
              </a:spcAft>
              <a:defRPr/>
            </a:pPr>
            <a:r>
              <a:rPr lang="en-US" dirty="0" smtClean="0">
                <a:latin typeface="Arial Narrow" pitchFamily="34" charset="0"/>
                <a:ea typeface="+mn-ea"/>
                <a:cs typeface="+mn-cs"/>
              </a:rPr>
              <a:t>Use the seven testing questions, in quick succession to see the likely effect of the decision on your inventory.  Use them </a:t>
            </a:r>
            <a:r>
              <a:rPr lang="en-US" i="1" dirty="0" smtClean="0">
                <a:latin typeface="Arial Narrow" pitchFamily="34" charset="0"/>
                <a:ea typeface="+mn-ea"/>
                <a:cs typeface="+mn-cs"/>
              </a:rPr>
              <a:t>after you exhaust all other means for making the best decision - research, legal concerns, cash flow, peer feedback, advice from a variety of people, past experience, and gut instinct.  Make these considerations part of your early information gathering before you make a decision. </a:t>
            </a:r>
          </a:p>
          <a:p>
            <a:pPr eaLnBrk="1" fontAlgn="auto" hangingPunct="1">
              <a:spcBef>
                <a:spcPts val="0"/>
              </a:spcBef>
              <a:spcAft>
                <a:spcPts val="0"/>
              </a:spcAft>
              <a:buFont typeface="Wingdings" pitchFamily="2" charset="2"/>
              <a:buNone/>
              <a:defRPr/>
            </a:pPr>
            <a:endParaRPr lang="en-US" i="1" dirty="0" smtClean="0">
              <a:latin typeface="Arial Narrow" pitchFamily="34" charset="0"/>
              <a:ea typeface="+mn-ea"/>
              <a:cs typeface="+mn-cs"/>
            </a:endParaRPr>
          </a:p>
          <a:p>
            <a:pPr eaLnBrk="1" fontAlgn="auto" hangingPunct="1">
              <a:spcBef>
                <a:spcPts val="0"/>
              </a:spcBef>
              <a:spcAft>
                <a:spcPts val="0"/>
              </a:spcAft>
              <a:defRPr/>
            </a:pPr>
            <a:r>
              <a:rPr lang="en-US" b="1" dirty="0" smtClean="0">
                <a:latin typeface="Arial Narrow" pitchFamily="34" charset="0"/>
                <a:ea typeface="+mn-ea"/>
                <a:cs typeface="+mn-cs"/>
              </a:rPr>
              <a:t>The</a:t>
            </a:r>
            <a:r>
              <a:rPr lang="en-US" dirty="0" smtClean="0">
                <a:latin typeface="Arial Narrow" pitchFamily="34" charset="0"/>
                <a:ea typeface="+mn-ea"/>
                <a:cs typeface="+mn-cs"/>
              </a:rPr>
              <a:t> </a:t>
            </a:r>
            <a:r>
              <a:rPr lang="en-US" b="1" dirty="0" smtClean="0">
                <a:latin typeface="Arial Narrow" pitchFamily="34" charset="0"/>
                <a:ea typeface="+mn-ea"/>
                <a:cs typeface="+mn-cs"/>
              </a:rPr>
              <a:t>testing questions provide another filter once your information gathering is complete. Weigh your decisions with your and its outcomes in mind.</a:t>
            </a:r>
            <a:endParaRPr lang="en-US" dirty="0" smtClean="0">
              <a:latin typeface="Arial Narrow" pitchFamily="34" charset="0"/>
              <a:ea typeface="+mn-ea"/>
              <a:cs typeface="+mn-cs"/>
            </a:endParaRPr>
          </a:p>
          <a:p>
            <a:pPr eaLnBrk="1" fontAlgn="auto" hangingPunct="1">
              <a:spcBef>
                <a:spcPts val="0"/>
              </a:spcBef>
              <a:spcAft>
                <a:spcPts val="0"/>
              </a:spcAft>
              <a:defRPr/>
            </a:pPr>
            <a:endParaRPr lang="en-US" dirty="0" smtClean="0">
              <a:latin typeface="Arial Narrow" pitchFamily="34" charset="0"/>
              <a:ea typeface="+mn-ea"/>
              <a:cs typeface="+mn-cs"/>
            </a:endParaRPr>
          </a:p>
          <a:p>
            <a:pPr eaLnBrk="1" fontAlgn="auto" hangingPunct="1">
              <a:spcBef>
                <a:spcPts val="0"/>
              </a:spcBef>
              <a:spcAft>
                <a:spcPts val="0"/>
              </a:spcAft>
              <a:defRPr/>
            </a:pPr>
            <a:endParaRPr lang="en-US" dirty="0">
              <a:ea typeface="+mn-ea"/>
              <a:cs typeface="+mn-cs"/>
            </a:endParaRPr>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C90E1AF0-B8C9-42A1-9B41-8432B440596D}" type="slidenum">
              <a:rPr lang="en-US">
                <a:ea typeface="Arial" charset="0"/>
                <a:cs typeface="Arial" charset="0"/>
              </a:rPr>
              <a:pPr fontAlgn="base">
                <a:spcBef>
                  <a:spcPct val="0"/>
                </a:spcBef>
                <a:spcAft>
                  <a:spcPct val="0"/>
                </a:spcAft>
              </a:pPr>
              <a:t>15</a:t>
            </a:fld>
            <a:endParaRPr lang="en-US">
              <a:ea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Narrow" charset="0"/>
              </a:rPr>
              <a:t>The weak link test refers to the old adage: a chain is only as strong as its weakest link. </a:t>
            </a:r>
          </a:p>
          <a:p>
            <a:pPr eaLnBrk="1" hangingPunct="1">
              <a:spcBef>
                <a:spcPct val="0"/>
              </a:spcBef>
            </a:pPr>
            <a:endParaRPr lang="en-US" smtClean="0">
              <a:latin typeface="Arial Narrow" charset="0"/>
            </a:endParaRPr>
          </a:p>
          <a:p>
            <a:pPr eaLnBrk="1" hangingPunct="1">
              <a:spcBef>
                <a:spcPct val="0"/>
              </a:spcBef>
            </a:pPr>
            <a:r>
              <a:rPr lang="en-US" smtClean="0">
                <a:latin typeface="Arial Narrow" charset="0"/>
              </a:rPr>
              <a:t>Every chain has a weak link when it is stretched to the breaking point. If you spend time and energy trying to strengthen a chain but don’t address the weak link, you will have wasted resources. Once you’ve identified the weak link in the chain, commit resources to addressing it. The weak link test allows us to check our actions to ensure that they address the link that is weakest at any given moment.  </a:t>
            </a:r>
          </a:p>
          <a:p>
            <a:pPr eaLnBrk="1" hangingPunct="1">
              <a:spcBef>
                <a:spcPct val="0"/>
              </a:spcBef>
            </a:pPr>
            <a:endParaRPr lang="en-US" b="1" smtClean="0">
              <a:latin typeface="Arial Narrow" charset="0"/>
            </a:endParaRPr>
          </a:p>
          <a:p>
            <a:pPr eaLnBrk="1" hangingPunct="1">
              <a:spcBef>
                <a:spcPct val="0"/>
              </a:spcBef>
            </a:pPr>
            <a:r>
              <a:rPr lang="en-US" b="1" i="1" smtClean="0">
                <a:latin typeface="Arial Narrow" charset="0"/>
              </a:rPr>
              <a:t>This test applies in three major areas: social, biological, and financial.</a:t>
            </a:r>
          </a:p>
          <a:p>
            <a:pPr eaLnBrk="1" hangingPunct="1">
              <a:spcBef>
                <a:spcPct val="0"/>
              </a:spcBef>
            </a:pPr>
            <a:endParaRPr lang="en-US" smtClean="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FF134CFB-7484-4028-8267-9A10CABB03BC}" type="slidenum">
              <a:rPr lang="en-US">
                <a:ea typeface="Arial" charset="0"/>
                <a:cs typeface="Arial" charset="0"/>
              </a:rPr>
              <a:pPr fontAlgn="base">
                <a:spcBef>
                  <a:spcPct val="0"/>
                </a:spcBef>
                <a:spcAft>
                  <a:spcPct val="0"/>
                </a:spcAft>
              </a:pPr>
              <a:t>17</a:t>
            </a:fld>
            <a:endParaRPr lang="en-US">
              <a:ea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i="1" smtClean="0">
                <a:latin typeface="Arial Narrow" charset="0"/>
              </a:rPr>
              <a:t>Are there any social concerns regarding this action? </a:t>
            </a:r>
          </a:p>
          <a:p>
            <a:pPr eaLnBrk="1" hangingPunct="1">
              <a:spcBef>
                <a:spcPct val="0"/>
              </a:spcBef>
              <a:buFont typeface="Wingdings" charset="2"/>
              <a:buNone/>
            </a:pPr>
            <a:r>
              <a:rPr lang="en-US" smtClean="0">
                <a:latin typeface="Arial Narrow" charset="0"/>
              </a:rPr>
              <a:t>   </a:t>
            </a:r>
          </a:p>
          <a:p>
            <a:pPr eaLnBrk="1" hangingPunct="1">
              <a:spcBef>
                <a:spcPct val="0"/>
              </a:spcBef>
              <a:buFont typeface="Wingdings" charset="2"/>
              <a:buNone/>
            </a:pPr>
            <a:r>
              <a:rPr lang="en-US" smtClean="0">
                <a:latin typeface="Arial Narrow" charset="0"/>
              </a:rPr>
              <a:t>Is it possible that the decision will offend or confuse people</a:t>
            </a:r>
          </a:p>
          <a:p>
            <a:pPr eaLnBrk="1" hangingPunct="1">
              <a:spcBef>
                <a:spcPct val="0"/>
              </a:spcBef>
              <a:buFont typeface="Wingdings" charset="2"/>
              <a:buNone/>
            </a:pPr>
            <a:r>
              <a:rPr lang="en-US" smtClean="0">
                <a:latin typeface="Arial Narrow" charset="0"/>
              </a:rPr>
              <a:t>whose support you need? Even if your decision is right, </a:t>
            </a:r>
          </a:p>
          <a:p>
            <a:pPr eaLnBrk="1" hangingPunct="1">
              <a:spcBef>
                <a:spcPct val="0"/>
              </a:spcBef>
              <a:buFont typeface="Wingdings" charset="2"/>
              <a:buNone/>
            </a:pPr>
            <a:r>
              <a:rPr lang="en-US" smtClean="0">
                <a:latin typeface="Arial Narrow" charset="0"/>
              </a:rPr>
              <a:t>without support from your management team or those in </a:t>
            </a:r>
          </a:p>
          <a:p>
            <a:pPr eaLnBrk="1" hangingPunct="1">
              <a:spcBef>
                <a:spcPct val="0"/>
              </a:spcBef>
              <a:buFont typeface="Wingdings" charset="2"/>
              <a:buNone/>
            </a:pPr>
            <a:r>
              <a:rPr lang="en-US" smtClean="0">
                <a:latin typeface="Arial Narrow" charset="0"/>
              </a:rPr>
              <a:t>your asset base, it will ultimately cause conflict. </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BENEFIT: </a:t>
            </a:r>
            <a:r>
              <a:rPr lang="en-US" b="1" i="1" smtClean="0">
                <a:latin typeface="Arial Narrow" charset="0"/>
              </a:rPr>
              <a:t>This question helps you win friends and influence people. It is not a pass or fail question. It sends up red flags address before you go ahead. You can then figure out how to avoid misunderstandings  or obstacles to get where you want to go. </a:t>
            </a:r>
            <a:endParaRPr lang="en-US" smtClean="0">
              <a:latin typeface="Arial Narrow" charset="0"/>
            </a:endParaRPr>
          </a:p>
          <a:p>
            <a:pPr eaLnBrk="1" hangingPunct="1">
              <a:spcBef>
                <a:spcPct val="0"/>
              </a:spcBef>
            </a:pPr>
            <a:endParaRPr lang="en-US" smtClean="0"/>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D88D023B-7CC8-439A-9751-9647C83BE46D}" type="slidenum">
              <a:rPr lang="en-US">
                <a:ea typeface="Arial" charset="0"/>
                <a:cs typeface="Arial" charset="0"/>
              </a:rPr>
              <a:pPr fontAlgn="base">
                <a:spcBef>
                  <a:spcPct val="0"/>
                </a:spcBef>
                <a:spcAft>
                  <a:spcPct val="0"/>
                </a:spcAft>
              </a:pPr>
              <a:t>18</a:t>
            </a:fld>
            <a:endParaRPr lang="en-US">
              <a:ea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i="1" smtClean="0">
                <a:latin typeface="Arial Narrow" charset="0"/>
              </a:rPr>
              <a:t>Does this action address the weakest point in the life cycle of this organism? </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Use this test when you are dealing with populations of plants or animal organisms that have become a problem. For example, parasites infesting cattle, leafy spurge that’s invaded a grassland, or cockroaches in a kitchen. Or does a rare aloe plant need protection? Is a species of animal life threatened or in danger of extinction?</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b="1" i="1" smtClean="0">
                <a:latin typeface="Arial Narrow" charset="0"/>
              </a:rPr>
              <a:t>Every organism has a point of greatest vulnerability during its life cycle—a weak link. </a:t>
            </a:r>
            <a:r>
              <a:rPr lang="en-US" i="1" smtClean="0">
                <a:latin typeface="Arial Narrow" charset="0"/>
              </a:rPr>
              <a:t>By recognizing this vulnerability, your ability increases to effectively, and often less expensively, reduce the numbers of a “problem” organism, or increase the numbers of populations you want to enhance. </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b="1" smtClean="0">
                <a:latin typeface="Arial Narrow" charset="0"/>
              </a:rPr>
              <a:t>Gestation </a:t>
            </a:r>
            <a:r>
              <a:rPr lang="en-US" smtClean="0">
                <a:latin typeface="Arial Narrow" charset="0"/>
              </a:rPr>
              <a:t>(animals) </a:t>
            </a:r>
            <a:r>
              <a:rPr lang="en-US" b="1" smtClean="0">
                <a:latin typeface="Arial Narrow" charset="0"/>
              </a:rPr>
              <a:t>– Germination </a:t>
            </a:r>
            <a:r>
              <a:rPr lang="en-US" smtClean="0">
                <a:latin typeface="Arial Narrow" charset="0"/>
              </a:rPr>
              <a:t>(Plants)</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b="1" smtClean="0">
                <a:latin typeface="Arial Narrow" charset="0"/>
              </a:rPr>
              <a:t>Infancy and Growth</a:t>
            </a:r>
          </a:p>
          <a:p>
            <a:pPr eaLnBrk="1" hangingPunct="1">
              <a:spcBef>
                <a:spcPct val="0"/>
              </a:spcBef>
              <a:buFont typeface="Wingdings" charset="2"/>
              <a:buNone/>
            </a:pPr>
            <a:r>
              <a:rPr lang="en-US" smtClean="0">
                <a:latin typeface="Arial Narrow" charset="0"/>
              </a:rPr>
              <a:t>rapid development and growth requires significant resources to sustain growth to maturity.</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b="1" smtClean="0">
                <a:latin typeface="Arial Narrow" charset="0"/>
              </a:rPr>
              <a:t>Reproduction</a:t>
            </a:r>
          </a:p>
          <a:p>
            <a:pPr eaLnBrk="1" hangingPunct="1">
              <a:spcBef>
                <a:spcPct val="0"/>
              </a:spcBef>
              <a:buFont typeface="Wingdings" charset="2"/>
              <a:buNone/>
            </a:pPr>
            <a:endParaRPr lang="en-US" b="1" smtClean="0">
              <a:latin typeface="Arial Narrow" charset="0"/>
            </a:endParaRPr>
          </a:p>
          <a:p>
            <a:pPr eaLnBrk="1" hangingPunct="1">
              <a:spcBef>
                <a:spcPct val="0"/>
              </a:spcBef>
              <a:buFont typeface="Wingdings" charset="2"/>
              <a:buNone/>
            </a:pPr>
            <a:r>
              <a:rPr lang="en-US" b="1" smtClean="0">
                <a:latin typeface="Arial Narrow" charset="0"/>
              </a:rPr>
              <a:t>Maturity - </a:t>
            </a:r>
            <a:r>
              <a:rPr lang="en-US" smtClean="0">
                <a:latin typeface="Arial Narrow" charset="0"/>
              </a:rPr>
              <a:t>After an organism reaches maturity most resources are used to maintain the organism; growth has now mostly ceased.  </a:t>
            </a:r>
          </a:p>
          <a:p>
            <a:pPr eaLnBrk="1" hangingPunct="1">
              <a:spcBef>
                <a:spcPct val="0"/>
              </a:spcBef>
              <a:buFont typeface="Wingdings" charset="2"/>
              <a:buNone/>
            </a:pPr>
            <a:endParaRPr lang="en-US" smtClean="0"/>
          </a:p>
          <a:p>
            <a:pPr eaLnBrk="1" hangingPunct="1">
              <a:spcBef>
                <a:spcPct val="0"/>
              </a:spcBef>
            </a:pPr>
            <a:endParaRPr lang="en-US" smtClean="0"/>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F3D0A291-5DBE-47C8-893B-BE1571826241}" type="slidenum">
              <a:rPr lang="en-US">
                <a:ea typeface="Arial" charset="0"/>
                <a:cs typeface="Arial" charset="0"/>
              </a:rPr>
              <a:pPr fontAlgn="base">
                <a:spcBef>
                  <a:spcPct val="0"/>
                </a:spcBef>
                <a:spcAft>
                  <a:spcPct val="0"/>
                </a:spcAft>
              </a:pPr>
              <a:t>19</a:t>
            </a:fld>
            <a:endParaRPr lang="en-US">
              <a:ea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smtClean="0">
                <a:latin typeface="Arial Narrow" charset="0"/>
              </a:rPr>
              <a:t>Each year you need to identify the weakest link in the chain of production. Look for the link preventing you from making progress toward your holistic goal. This discussion usually occurs when your team works through yearly holistic management financial planning. Investment in the identified weak link is a wealth-generating expenditure.  ROI = return on investment</a:t>
            </a:r>
            <a:endParaRPr lang="en-US" i="1" smtClean="0">
              <a:latin typeface="Arial Narrow" charset="0"/>
            </a:endParaRPr>
          </a:p>
          <a:p>
            <a:pPr eaLnBrk="1" hangingPunct="1">
              <a:spcBef>
                <a:spcPct val="0"/>
              </a:spcBef>
              <a:buFont typeface="Wingdings" charset="2"/>
              <a:buNone/>
            </a:pPr>
            <a:r>
              <a:rPr lang="en-US" i="1" smtClean="0">
                <a:latin typeface="Arial Narrow" charset="0"/>
              </a:rPr>
              <a:t>Does this action address the weakest link in the chain of production? In my enterprise, what single thing will have the greatest impact on my chain of production?</a:t>
            </a:r>
          </a:p>
          <a:p>
            <a:pPr eaLnBrk="1" hangingPunct="1">
              <a:spcBef>
                <a:spcPct val="0"/>
              </a:spcBef>
              <a:buFont typeface="Wingdings" charset="2"/>
              <a:buNone/>
            </a:pPr>
            <a:r>
              <a:rPr lang="en-US" b="1" i="1" smtClean="0">
                <a:latin typeface="Arial Narrow" charset="0"/>
              </a:rPr>
              <a:t>Chain of Production:</a:t>
            </a:r>
          </a:p>
          <a:p>
            <a:pPr eaLnBrk="1" hangingPunct="1">
              <a:spcBef>
                <a:spcPct val="0"/>
              </a:spcBef>
              <a:buFont typeface="Wingdings" charset="2"/>
              <a:buNone/>
            </a:pPr>
            <a:r>
              <a:rPr lang="en-US" b="1" smtClean="0">
                <a:latin typeface="Arial Narrow" charset="0"/>
              </a:rPr>
              <a:t>Resource conversion - </a:t>
            </a:r>
            <a:r>
              <a:rPr lang="en-US" smtClean="0">
                <a:latin typeface="Arial Narrow" charset="0"/>
              </a:rPr>
              <a:t>Converting sunlight energy through plants into goods or services.</a:t>
            </a:r>
          </a:p>
          <a:p>
            <a:pPr eaLnBrk="1" hangingPunct="1">
              <a:spcBef>
                <a:spcPct val="0"/>
              </a:spcBef>
              <a:buFont typeface="Wingdings" charset="2"/>
              <a:buNone/>
            </a:pPr>
            <a:r>
              <a:rPr lang="en-US" b="1" smtClean="0">
                <a:latin typeface="Arial Narrow" charset="0"/>
              </a:rPr>
              <a:t>Product conversion - </a:t>
            </a:r>
            <a:r>
              <a:rPr lang="en-US" smtClean="0">
                <a:latin typeface="Arial Narrow" charset="0"/>
              </a:rPr>
              <a:t>Converting what you produce into a marketable form.</a:t>
            </a:r>
          </a:p>
          <a:p>
            <a:pPr eaLnBrk="1" hangingPunct="1">
              <a:spcBef>
                <a:spcPct val="0"/>
              </a:spcBef>
              <a:buFont typeface="Wingdings" charset="2"/>
              <a:buNone/>
            </a:pPr>
            <a:r>
              <a:rPr lang="en-US" b="1" smtClean="0">
                <a:latin typeface="Arial Narrow" charset="0"/>
              </a:rPr>
              <a:t>Market conversion - </a:t>
            </a:r>
            <a:r>
              <a:rPr lang="en-US" smtClean="0">
                <a:latin typeface="Arial Narrow" charset="0"/>
              </a:rPr>
              <a:t>Selling what you produce to gain money. If you’ve created a great product or service and have difficulty selling it, you have a marketing conversion weak link.</a:t>
            </a:r>
          </a:p>
          <a:p>
            <a:pPr eaLnBrk="1" hangingPunct="1">
              <a:spcBef>
                <a:spcPct val="0"/>
              </a:spcBef>
              <a:buFont typeface="Wingdings" charset="2"/>
              <a:buNone/>
            </a:pPr>
            <a:r>
              <a:rPr lang="en-US" smtClean="0">
                <a:latin typeface="Arial Narrow" charset="0"/>
              </a:rPr>
              <a:t>Using the Holistic Management® Financial Planning process you determine your financial weak link—clarifying whether resource conversion, product conversion, or marketing is your weakest link. This test is explored in greater detail in other Holistic Management International programs and in the</a:t>
            </a:r>
            <a:r>
              <a:rPr lang="en-US" i="1" smtClean="0">
                <a:latin typeface="Arial Narrow" charset="0"/>
              </a:rPr>
              <a:t> Holistic Management Handbook.</a:t>
            </a:r>
          </a:p>
          <a:p>
            <a:pPr eaLnBrk="1" hangingPunct="1">
              <a:spcBef>
                <a:spcPct val="0"/>
              </a:spcBef>
              <a:buFont typeface="Wingdings" charset="2"/>
              <a:buNone/>
            </a:pPr>
            <a:endParaRPr lang="en-US" b="1" i="1" smtClean="0">
              <a:latin typeface="Arial Narrow" charset="0"/>
            </a:endParaRPr>
          </a:p>
          <a:p>
            <a:pPr eaLnBrk="1" hangingPunct="1">
              <a:spcBef>
                <a:spcPct val="0"/>
              </a:spcBef>
              <a:buFont typeface="Wingdings" charset="2"/>
              <a:buNone/>
            </a:pPr>
            <a:r>
              <a:rPr lang="en-US" b="1" i="1" smtClean="0">
                <a:latin typeface="Arial Narrow" charset="0"/>
              </a:rPr>
              <a:t>Determining the weakest link in your chain of production helps you get the greatest return for your money or time and strengthens the entire chain. </a:t>
            </a:r>
          </a:p>
          <a:p>
            <a:pPr eaLnBrk="1" hangingPunct="1">
              <a:spcBef>
                <a:spcPct val="0"/>
              </a:spcBef>
              <a:buFont typeface="Wingdings" charset="2"/>
              <a:buNone/>
            </a:pPr>
            <a:r>
              <a:rPr lang="en-US" smtClean="0">
                <a:latin typeface="Arial Narrow" charset="0"/>
              </a:rPr>
              <a:t>KEY POINT: Remember, if you test any other decision it will fail the financial weak link test, if it doesn’t lead you to your short- or long-term solution. Once you determine which link is the weakest, then any expense which helps strengthen it is a wealth-generating expense. The reverse is also true.</a:t>
            </a:r>
          </a:p>
          <a:p>
            <a:pPr eaLnBrk="1" hangingPunct="1">
              <a:spcBef>
                <a:spcPct val="0"/>
              </a:spcBef>
              <a:buFont typeface="Wingdings" charset="2"/>
              <a:buNone/>
            </a:pPr>
            <a:endParaRPr lang="en-US" smtClean="0">
              <a:latin typeface="Arial Narrow" charset="0"/>
            </a:endParaRPr>
          </a:p>
          <a:p>
            <a:pPr eaLnBrk="1" hangingPunct="1">
              <a:spcBef>
                <a:spcPct val="0"/>
              </a:spcBef>
            </a:pPr>
            <a:endParaRPr lang="en-US" smtClean="0">
              <a:latin typeface="Arial Narrow" charset="0"/>
            </a:endParaRPr>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D2A4D087-4364-49B4-B933-51ED9E221081}" type="slidenum">
              <a:rPr lang="en-US">
                <a:ea typeface="Arial" charset="0"/>
                <a:cs typeface="Arial" charset="0"/>
              </a:rPr>
              <a:pPr fontAlgn="base">
                <a:spcBef>
                  <a:spcPct val="0"/>
                </a:spcBef>
                <a:spcAft>
                  <a:spcPct val="0"/>
                </a:spcAft>
              </a:pPr>
              <a:t>20</a:t>
            </a:fld>
            <a:endParaRPr lang="en-US">
              <a:ea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spcBef>
                <a:spcPct val="0"/>
              </a:spcBef>
            </a:pPr>
            <a:r>
              <a:rPr lang="en-US" smtClean="0">
                <a:latin typeface="Arial Narrow" charset="0"/>
              </a:rPr>
              <a:t>Don’t show until after group discusses</a:t>
            </a:r>
          </a:p>
          <a:p>
            <a:pPr defTabSz="930275" eaLnBrk="1" hangingPunct="1">
              <a:spcBef>
                <a:spcPct val="0"/>
              </a:spcBef>
            </a:pPr>
            <a:endParaRPr lang="en-US"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6D27823E-CCB2-49EF-8D6F-368F8F476339}" type="slidenum">
              <a:rPr lang="en-US">
                <a:ea typeface="Arial" charset="0"/>
                <a:cs typeface="Arial" charset="0"/>
              </a:rPr>
              <a:pPr fontAlgn="base">
                <a:spcBef>
                  <a:spcPct val="0"/>
                </a:spcBef>
                <a:spcAft>
                  <a:spcPct val="0"/>
                </a:spcAft>
              </a:pPr>
              <a:t>2</a:t>
            </a:fld>
            <a:endParaRPr lang="en-US">
              <a:ea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i="1" smtClean="0">
                <a:latin typeface="Arial Narrow" charset="0"/>
              </a:rPr>
              <a:t>Which action gets the biggest bang for the buck toward your holistic goal?</a:t>
            </a:r>
          </a:p>
          <a:p>
            <a:pPr eaLnBrk="1" hangingPunct="1">
              <a:spcBef>
                <a:spcPct val="0"/>
              </a:spcBef>
              <a:buFont typeface="Wingdings" charset="2"/>
              <a:buNone/>
            </a:pPr>
            <a:r>
              <a:rPr lang="en-US" i="1" smtClean="0">
                <a:latin typeface="Arial Narrow" charset="0"/>
              </a:rPr>
              <a:t>Where is your highest return?</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Comparing Options is a test used to compare two or more possible actions and prioritize efforts and expenditures. No two actions will give exactly the same return for the time, money, or physical energy you invest. So, when resources are limited, select the one with the best return toward your holistic goal.</a:t>
            </a:r>
          </a:p>
          <a:p>
            <a:pPr eaLnBrk="1" hangingPunct="1">
              <a:spcBef>
                <a:spcPct val="0"/>
              </a:spcBef>
              <a:buFont typeface="Wingdings" charset="2"/>
              <a:buNone/>
            </a:pPr>
            <a:r>
              <a:rPr lang="en-US" smtClean="0">
                <a:latin typeface="Arial Narrow" charset="0"/>
              </a:rPr>
              <a:t> </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b="1" i="1" smtClean="0">
                <a:latin typeface="Arial Narrow" charset="0"/>
              </a:rPr>
              <a:t>This test helps you decide on the action that provides the greatest return toward your holistic goal.</a:t>
            </a:r>
          </a:p>
          <a:p>
            <a:pPr eaLnBrk="1" hangingPunct="1">
              <a:spcBef>
                <a:spcPct val="0"/>
              </a:spcBef>
            </a:pPr>
            <a:endParaRPr lang="en-US" smtClean="0">
              <a:latin typeface="Arial Narrow" charset="0"/>
            </a:endParaRPr>
          </a:p>
          <a:p>
            <a:pPr eaLnBrk="1" hangingPunct="1">
              <a:spcBef>
                <a:spcPct val="0"/>
              </a:spcBef>
            </a:pPr>
            <a:endParaRPr lang="en-US" smtClean="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307B6E5E-465B-4F74-8C74-67631FB8E38F}" type="slidenum">
              <a:rPr lang="en-US">
                <a:ea typeface="Arial" charset="0"/>
                <a:cs typeface="Arial" charset="0"/>
              </a:rPr>
              <a:pPr fontAlgn="base">
                <a:spcBef>
                  <a:spcPct val="0"/>
                </a:spcBef>
                <a:spcAft>
                  <a:spcPct val="0"/>
                </a:spcAft>
              </a:pPr>
              <a:t>21</a:t>
            </a:fld>
            <a:endParaRPr lang="en-US">
              <a:ea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smtClean="0">
                <a:latin typeface="Arial Narrow" charset="0"/>
              </a:rPr>
              <a:t>The gross profit analysis test is used to compare two or more products or services (enterprises). Gross profit is the difference between your income for a product or service and the cost to provide it (before you deduct overhead, payroll, taxes, and interest). </a:t>
            </a:r>
          </a:p>
          <a:p>
            <a:pPr eaLnBrk="1" hangingPunct="1">
              <a:spcBef>
                <a:spcPct val="0"/>
              </a:spcBef>
              <a:buFont typeface="Wingdings" charset="2"/>
              <a:buNone/>
            </a:pPr>
            <a:r>
              <a:rPr lang="en-US" b="1" smtClean="0">
                <a:latin typeface="Arial Narrow" charset="0"/>
                <a:ea typeface="Arial" charset="0"/>
                <a:cs typeface="Arial" charset="0"/>
              </a:rPr>
              <a:t>Use gross profit analysis only when comparing two or more enterprises. </a:t>
            </a:r>
            <a:r>
              <a:rPr lang="en-US" i="1" smtClean="0">
                <a:latin typeface="Arial Narrow" charset="0"/>
              </a:rPr>
              <a:t>Which enterprises contribute most to cover fixed costs (overhead) of the business?</a:t>
            </a:r>
          </a:p>
          <a:p>
            <a:pPr eaLnBrk="1" hangingPunct="1">
              <a:spcBef>
                <a:spcPct val="0"/>
              </a:spcBef>
              <a:buFont typeface="Wingdings" charset="2"/>
              <a:buNone/>
            </a:pPr>
            <a:endParaRPr lang="en-US" b="1" smtClean="0">
              <a:latin typeface="Arial Narrow" charset="0"/>
              <a:ea typeface="Arial" charset="0"/>
              <a:cs typeface="Arial" charset="0"/>
            </a:endParaRPr>
          </a:p>
          <a:p>
            <a:pPr eaLnBrk="1" hangingPunct="1">
              <a:spcBef>
                <a:spcPct val="0"/>
              </a:spcBef>
              <a:buFont typeface="Wingdings" charset="2"/>
              <a:buNone/>
            </a:pPr>
            <a:r>
              <a:rPr lang="en-US" b="1" smtClean="0">
                <a:latin typeface="Arial Narrow" charset="0"/>
                <a:ea typeface="Arial" charset="0"/>
                <a:cs typeface="Arial" charset="0"/>
              </a:rPr>
              <a:t>Use comparing options analysis for two or more actions.</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b="1" smtClean="0">
                <a:latin typeface="Arial Narrow" charset="0"/>
              </a:rPr>
              <a:t>For a specific enterprise: </a:t>
            </a:r>
            <a:r>
              <a:rPr lang="en-US" b="1" i="1" smtClean="0">
                <a:latin typeface="Arial Narrow" charset="0"/>
              </a:rPr>
              <a:t>Gross profit = income – direct costs</a:t>
            </a:r>
          </a:p>
          <a:p>
            <a:pPr eaLnBrk="1" hangingPunct="1">
              <a:spcBef>
                <a:spcPct val="0"/>
              </a:spcBef>
              <a:buFont typeface="Wingdings" charset="2"/>
              <a:buNone/>
            </a:pPr>
            <a:r>
              <a:rPr lang="en-US" smtClean="0">
                <a:latin typeface="Arial Narrow" charset="0"/>
              </a:rPr>
              <a:t>After you know the gross profit for each enterprise you are considering, you can evaluate which is likely to be most profitable. The income generated also has to cover more than your overhead, if the business is going to be profitable.</a:t>
            </a:r>
            <a:r>
              <a:rPr lang="en-US" b="1" i="1" smtClean="0">
                <a:latin typeface="Arial Narrow" charset="0"/>
              </a:rPr>
              <a:t> </a:t>
            </a:r>
          </a:p>
          <a:p>
            <a:pPr eaLnBrk="1" hangingPunct="1">
              <a:spcBef>
                <a:spcPct val="0"/>
              </a:spcBef>
              <a:buFont typeface="Wingdings" charset="2"/>
              <a:buNone/>
            </a:pPr>
            <a:endParaRPr lang="en-US" b="1" smtClean="0">
              <a:latin typeface="Arial Narrow" charset="0"/>
            </a:endParaRPr>
          </a:p>
          <a:p>
            <a:pPr eaLnBrk="1" hangingPunct="1">
              <a:spcBef>
                <a:spcPct val="0"/>
              </a:spcBef>
              <a:buFont typeface="Wingdings" charset="2"/>
              <a:buNone/>
            </a:pPr>
            <a:r>
              <a:rPr lang="en-US" b="1" smtClean="0">
                <a:latin typeface="Arial Narrow" charset="0"/>
              </a:rPr>
              <a:t>Gross profit analysis is used in the Holistic Financial Planning® process to compare relative profitability. However, only a full financial picture will tell if the enterprise(s) you’ve selected will cover all fixed costs and return a profit. Remember that enterprises that pass this test also need to pass other testing questions to be considered. This test takes more time than the others, but it is time well spent, before you consider new enterprises.</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b="1" i="1" smtClean="0">
                <a:latin typeface="Arial Narrow" charset="0"/>
              </a:rPr>
              <a:t>BENEFITS:</a:t>
            </a:r>
          </a:p>
          <a:p>
            <a:pPr eaLnBrk="1" hangingPunct="1">
              <a:spcBef>
                <a:spcPct val="0"/>
              </a:spcBef>
            </a:pPr>
            <a:r>
              <a:rPr lang="en-US" b="1" i="1" smtClean="0">
                <a:latin typeface="Arial Narrow" charset="0"/>
              </a:rPr>
              <a:t>To see which enterprises produce the most income for the least additional cost. </a:t>
            </a:r>
          </a:p>
          <a:p>
            <a:pPr eaLnBrk="1" hangingPunct="1">
              <a:spcBef>
                <a:spcPct val="0"/>
              </a:spcBef>
            </a:pPr>
            <a:r>
              <a:rPr lang="en-US" b="1" i="1" smtClean="0">
                <a:latin typeface="Arial Narrow" charset="0"/>
              </a:rPr>
              <a:t>To compare potential risk of these enterprises.</a:t>
            </a:r>
          </a:p>
          <a:p>
            <a:pPr eaLnBrk="1" hangingPunct="1">
              <a:spcBef>
                <a:spcPct val="0"/>
              </a:spcBef>
            </a:pPr>
            <a:endParaRPr lang="en-US" smtClean="0"/>
          </a:p>
          <a:p>
            <a:pPr eaLnBrk="1" hangingPunct="1">
              <a:spcBef>
                <a:spcPct val="0"/>
              </a:spcBef>
            </a:pPr>
            <a:endParaRPr lang="en-US" smtClean="0"/>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7C362EC1-2A35-4228-899B-3AD42352608B}" type="slidenum">
              <a:rPr lang="en-US">
                <a:ea typeface="Arial" charset="0"/>
                <a:cs typeface="Arial" charset="0"/>
              </a:rPr>
              <a:pPr fontAlgn="base">
                <a:spcBef>
                  <a:spcPct val="0"/>
                </a:spcBef>
                <a:spcAft>
                  <a:spcPct val="0"/>
                </a:spcAft>
              </a:pPr>
              <a:t>22</a:t>
            </a:fld>
            <a:endParaRPr lang="en-US">
              <a:ea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smtClean="0">
                <a:latin typeface="Arial Narrow" charset="0"/>
              </a:rPr>
              <a:t>This</a:t>
            </a:r>
            <a:r>
              <a:rPr lang="en-US" b="1" smtClean="0">
                <a:latin typeface="Arial Narrow" charset="0"/>
              </a:rPr>
              <a:t> test considers whether the potential investment of energy and money is sustainable. You consider both energy and money because any action you contemplate will require one or both.  These actions must also pass the seven testing questions.  </a:t>
            </a:r>
          </a:p>
          <a:p>
            <a:pPr eaLnBrk="1" hangingPunct="1">
              <a:spcBef>
                <a:spcPct val="0"/>
              </a:spcBef>
              <a:buFont typeface="Wingdings" charset="2"/>
              <a:buNone/>
            </a:pPr>
            <a:r>
              <a:rPr lang="en-US" b="1" smtClean="0">
                <a:latin typeface="Arial Narrow" charset="0"/>
              </a:rPr>
              <a:t>ENERGY</a:t>
            </a:r>
            <a:r>
              <a:rPr lang="en-US" smtClean="0">
                <a:latin typeface="Arial Narrow" charset="0"/>
              </a:rPr>
              <a:t> sources fall into categories:</a:t>
            </a:r>
          </a:p>
          <a:p>
            <a:pPr eaLnBrk="1" hangingPunct="1">
              <a:spcBef>
                <a:spcPct val="0"/>
              </a:spcBef>
            </a:pPr>
            <a:r>
              <a:rPr lang="en-US" b="1" smtClean="0">
                <a:latin typeface="Arial Narrow" charset="0"/>
              </a:rPr>
              <a:t>Abundant/unlimited or limited in supply.  </a:t>
            </a:r>
          </a:p>
          <a:p>
            <a:pPr lvl="1" eaLnBrk="1" hangingPunct="1">
              <a:spcBef>
                <a:spcPct val="0"/>
              </a:spcBef>
              <a:buFont typeface="Times" charset="0"/>
              <a:buNone/>
            </a:pPr>
            <a:r>
              <a:rPr lang="en-US" smtClean="0">
                <a:latin typeface="Arial Narrow" charset="0"/>
              </a:rPr>
              <a:t>Solar energy that is used to grow crops is unlimited. However, gas or other petroleum-based fuels used for farm machinery are not. </a:t>
            </a:r>
          </a:p>
          <a:p>
            <a:pPr eaLnBrk="1" hangingPunct="1">
              <a:spcBef>
                <a:spcPct val="0"/>
              </a:spcBef>
            </a:pPr>
            <a:r>
              <a:rPr lang="en-US" b="1" smtClean="0">
                <a:latin typeface="Arial Narrow" charset="0"/>
              </a:rPr>
              <a:t>Benign or potentially damaging to the environment.</a:t>
            </a:r>
          </a:p>
          <a:p>
            <a:pPr lvl="1" eaLnBrk="1" hangingPunct="1">
              <a:spcBef>
                <a:spcPct val="0"/>
              </a:spcBef>
              <a:buFont typeface="Times" charset="0"/>
              <a:buNone/>
            </a:pPr>
            <a:r>
              <a:rPr lang="en-US" smtClean="0">
                <a:latin typeface="Arial Narrow" charset="0"/>
              </a:rPr>
              <a:t>The environmental impact of energy sources depends on the rate at which they are consumed and the methods used to harness and distribute them. </a:t>
            </a:r>
          </a:p>
          <a:p>
            <a:pPr lvl="1" eaLnBrk="1" hangingPunct="1">
              <a:spcBef>
                <a:spcPct val="0"/>
              </a:spcBef>
              <a:buFont typeface="Times" charset="0"/>
              <a:buNone/>
            </a:pPr>
            <a:r>
              <a:rPr lang="en-US" smtClean="0">
                <a:latin typeface="Arial Narrow" charset="0"/>
              </a:rPr>
              <a:t>When you choose to walk or ride a bike instead of driving, you are choosing a benign source of energy. So is a farmer who uses livestock to break down corn stubble in a field rather than machinery. </a:t>
            </a:r>
          </a:p>
          <a:p>
            <a:pPr eaLnBrk="1" hangingPunct="1">
              <a:spcBef>
                <a:spcPct val="0"/>
              </a:spcBef>
              <a:buFont typeface="Wingdings" charset="2"/>
              <a:buNone/>
            </a:pPr>
            <a:r>
              <a:rPr lang="en-US" b="1" smtClean="0">
                <a:latin typeface="Arial Narrow" charset="0"/>
              </a:rPr>
              <a:t>MONEY </a:t>
            </a:r>
            <a:r>
              <a:rPr lang="en-US" smtClean="0">
                <a:latin typeface="Arial Narrow" charset="0"/>
              </a:rPr>
              <a:t>can come from either internal or external sources. Consider strings attached to money from outside sources. </a:t>
            </a:r>
          </a:p>
          <a:p>
            <a:pPr eaLnBrk="1" hangingPunct="1">
              <a:spcBef>
                <a:spcPct val="0"/>
              </a:spcBef>
              <a:buFont typeface="Wingdings" charset="2"/>
              <a:buNone/>
            </a:pPr>
            <a:r>
              <a:rPr lang="en-US" b="1" smtClean="0">
                <a:latin typeface="Arial Narrow" charset="0"/>
              </a:rPr>
              <a:t>ENERGY-MONEY USE: </a:t>
            </a:r>
            <a:r>
              <a:rPr lang="en-US" smtClean="0">
                <a:latin typeface="Arial Narrow" charset="0"/>
              </a:rPr>
              <a:t>Look at your investment in the way you use energy and money. Does it take you in the direction of your holistic goal? Energy and money that are used to build infrastructure (buildings, machinery, fencing, transport, trained staff, a specific knowledge base, etc.) are preferable, as are uses for a one-time investment that will sustain itself. Avoid uses with no lasting effect or where you risk dependence.</a:t>
            </a:r>
          </a:p>
          <a:p>
            <a:pPr eaLnBrk="1" hangingPunct="1">
              <a:spcBef>
                <a:spcPct val="0"/>
              </a:spcBef>
              <a:buFont typeface="Wingdings" charset="2"/>
              <a:buNone/>
            </a:pPr>
            <a:r>
              <a:rPr lang="en-US" b="1" smtClean="0">
                <a:latin typeface="Arial Narrow" charset="0"/>
              </a:rPr>
              <a:t>BENEFIT: </a:t>
            </a:r>
            <a:r>
              <a:rPr lang="en-US" smtClean="0">
                <a:latin typeface="Arial Narrow" charset="0"/>
              </a:rPr>
              <a:t>Investment analysis encourages you to consider how to solve the problem using renewable sources and to weigh your options carefully, looking for sustainable investments.</a:t>
            </a:r>
          </a:p>
          <a:p>
            <a:pPr eaLnBrk="1" hangingPunct="1">
              <a:spcBef>
                <a:spcPct val="0"/>
              </a:spcBef>
            </a:pPr>
            <a:endParaRPr lang="en-US" smtClean="0">
              <a:latin typeface="Arial Narrow" charset="0"/>
            </a:endParaRPr>
          </a:p>
          <a:p>
            <a:pPr eaLnBrk="1" hangingPunct="1">
              <a:spcBef>
                <a:spcPct val="0"/>
              </a:spcBef>
            </a:pPr>
            <a:endParaRPr lang="en-US" smtClean="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E34F529F-9123-40EC-A1EF-B7D56697705F}" type="slidenum">
              <a:rPr lang="en-US">
                <a:ea typeface="Arial" charset="0"/>
                <a:cs typeface="Arial" charset="0"/>
              </a:rPr>
              <a:pPr fontAlgn="base">
                <a:spcBef>
                  <a:spcPct val="0"/>
                </a:spcBef>
                <a:spcAft>
                  <a:spcPct val="0"/>
                </a:spcAft>
              </a:pPr>
              <a:t>23</a:t>
            </a:fld>
            <a:endParaRPr lang="en-US">
              <a:ea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i="1" smtClean="0">
                <a:latin typeface="Arial Narrow" charset="0"/>
              </a:rPr>
              <a:t>Does this action lead toward or away from the vision in your holistic goal?</a:t>
            </a:r>
          </a:p>
          <a:p>
            <a:pPr eaLnBrk="1" hangingPunct="1">
              <a:spcBef>
                <a:spcPct val="0"/>
              </a:spcBef>
              <a:buFont typeface="Wingdings" charset="2"/>
              <a:buNone/>
            </a:pPr>
            <a:endParaRPr lang="en-US" i="1" smtClean="0">
              <a:latin typeface="Arial Narrow" charset="0"/>
            </a:endParaRPr>
          </a:p>
          <a:p>
            <a:pPr eaLnBrk="1" hangingPunct="1">
              <a:spcBef>
                <a:spcPct val="0"/>
              </a:spcBef>
              <a:buFont typeface="Wingdings" charset="2"/>
              <a:buNone/>
            </a:pPr>
            <a:r>
              <a:rPr lang="en-US" b="1" i="1" smtClean="0">
                <a:latin typeface="Arial Narrow" charset="0"/>
              </a:rPr>
              <a:t>This question helps you keep in mind the long-term consequences of your actions and behavior. </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The vision analysis requires you to look at what you think must be in place far into the future to sustain you and to consider whether the decision or action will move you in the direction you need.</a:t>
            </a:r>
          </a:p>
          <a:p>
            <a:pPr eaLnBrk="1" hangingPunct="1">
              <a:spcBef>
                <a:spcPct val="0"/>
              </a:spcBef>
            </a:pPr>
            <a:endParaRPr lang="en-US" smtClean="0"/>
          </a:p>
        </p:txBody>
      </p:sp>
      <p:sp>
        <p:nvSpPr>
          <p:cNvPr id="68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676D4FE1-E415-4C8E-A2CD-E228C0C19A5D}" type="slidenum">
              <a:rPr lang="en-US">
                <a:ea typeface="Arial" charset="0"/>
                <a:cs typeface="Arial" charset="0"/>
              </a:rPr>
              <a:pPr fontAlgn="base">
                <a:spcBef>
                  <a:spcPct val="0"/>
                </a:spcBef>
                <a:spcAft>
                  <a:spcPct val="0"/>
                </a:spcAft>
              </a:pPr>
              <a:t>24</a:t>
            </a:fld>
            <a:endParaRPr lang="en-US">
              <a:ea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smtClean="0">
                <a:latin typeface="Arial Narrow" charset="0"/>
              </a:rPr>
              <a:t>The gut check asks how you </a:t>
            </a:r>
            <a:r>
              <a:rPr lang="en-US" i="1" smtClean="0">
                <a:latin typeface="Arial Narrow" charset="0"/>
              </a:rPr>
              <a:t>feel about the action or decision, not what you think. No question carries more weight. </a:t>
            </a:r>
          </a:p>
          <a:p>
            <a:pPr eaLnBrk="1" hangingPunct="1">
              <a:spcBef>
                <a:spcPct val="0"/>
              </a:spcBef>
              <a:buFont typeface="Wingdings" charset="2"/>
              <a:buNone/>
            </a:pPr>
            <a:endParaRPr lang="en-US" i="1" smtClean="0">
              <a:latin typeface="Arial Narrow" charset="0"/>
            </a:endParaRPr>
          </a:p>
          <a:p>
            <a:pPr eaLnBrk="1" hangingPunct="1">
              <a:spcBef>
                <a:spcPct val="0"/>
              </a:spcBef>
              <a:buFont typeface="Wingdings" charset="2"/>
              <a:buNone/>
            </a:pPr>
            <a:r>
              <a:rPr lang="en-US" i="1" smtClean="0">
                <a:latin typeface="Arial Narrow" charset="0"/>
              </a:rPr>
              <a:t>An action or decision may:</a:t>
            </a:r>
          </a:p>
          <a:p>
            <a:pPr eaLnBrk="1" hangingPunct="1">
              <a:spcBef>
                <a:spcPct val="0"/>
              </a:spcBef>
              <a:buFont typeface="Wingdings" charset="2"/>
              <a:buNone/>
            </a:pPr>
            <a:r>
              <a:rPr lang="en-US" i="1" smtClean="0">
                <a:latin typeface="Arial Narrow" charset="0"/>
              </a:rPr>
              <a:t>Pass all other tests, but you may choose not to do it because it doesn’t feel right. </a:t>
            </a:r>
          </a:p>
          <a:p>
            <a:pPr eaLnBrk="1" hangingPunct="1">
              <a:spcBef>
                <a:spcPct val="0"/>
              </a:spcBef>
              <a:buFont typeface="Wingdings" charset="2"/>
              <a:buNone/>
            </a:pPr>
            <a:r>
              <a:rPr lang="en-US" i="1" smtClean="0">
                <a:latin typeface="Arial Narrow" charset="0"/>
              </a:rPr>
              <a:t>Not pass the majority of testing questions, but you still feel it is the right thing to do.  Then, you can work to mitigate the consequences and better identify what to monitor. </a:t>
            </a:r>
          </a:p>
          <a:p>
            <a:pPr eaLnBrk="1" hangingPunct="1">
              <a:spcBef>
                <a:spcPct val="0"/>
              </a:spcBef>
              <a:buFont typeface="Wingdings" charset="2"/>
              <a:buNone/>
            </a:pPr>
            <a:endParaRPr lang="en-US" i="1" smtClean="0">
              <a:latin typeface="Arial Narrow" charset="0"/>
            </a:endParaRPr>
          </a:p>
          <a:p>
            <a:pPr eaLnBrk="1" hangingPunct="1">
              <a:spcBef>
                <a:spcPct val="0"/>
              </a:spcBef>
              <a:buFont typeface="Wingdings" charset="2"/>
              <a:buNone/>
            </a:pPr>
            <a:r>
              <a:rPr lang="en-US" smtClean="0">
                <a:latin typeface="Arial Narrow" charset="0"/>
              </a:rPr>
              <a:t>Use this test with your management team members who have ownership in the holistic goal. This decision is based on your own cultural and social values and traditions.</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This question processes all the information you have analyzed in the other six tests, bearing in mind the quality of life you’ve described in your holistic goal.</a:t>
            </a:r>
          </a:p>
          <a:p>
            <a:pPr eaLnBrk="1" hangingPunct="1">
              <a:spcBef>
                <a:spcPct val="0"/>
              </a:spcBef>
            </a:pPr>
            <a:endParaRPr lang="en-US" smtClean="0">
              <a:latin typeface="Arial Narrow" charset="0"/>
            </a:endParaRPr>
          </a:p>
          <a:p>
            <a:pPr eaLnBrk="1" hangingPunct="1">
              <a:spcBef>
                <a:spcPct val="0"/>
              </a:spcBef>
            </a:pPr>
            <a:endParaRPr lang="en-US" smtClean="0"/>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40952534-CF40-458D-BAA6-2564CB73E1BB}" type="slidenum">
              <a:rPr lang="en-US">
                <a:ea typeface="Arial" charset="0"/>
                <a:cs typeface="Arial" charset="0"/>
              </a:rPr>
              <a:pPr fontAlgn="base">
                <a:spcBef>
                  <a:spcPct val="0"/>
                </a:spcBef>
                <a:spcAft>
                  <a:spcPct val="0"/>
                </a:spcAft>
              </a:pPr>
              <a:t>25</a:t>
            </a:fld>
            <a:endParaRPr lang="en-US">
              <a:ea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b="1" smtClean="0">
                <a:latin typeface="Arial Narrow" charset="0"/>
              </a:rPr>
              <a:t>The Feedback Loop</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Before you begin to implement a decision, consider any unintended consequences that could arise from your actions. </a:t>
            </a:r>
          </a:p>
          <a:p>
            <a:pPr eaLnBrk="1" hangingPunct="1">
              <a:spcBef>
                <a:spcPct val="0"/>
              </a:spcBef>
              <a:buFont typeface="Wingdings" charset="2"/>
              <a:buNone/>
            </a:pPr>
            <a:r>
              <a:rPr lang="en-US" smtClean="0">
                <a:latin typeface="Arial Narrow" charset="0"/>
              </a:rPr>
              <a:t>Determine the earliest warning signs that might say you’re going off track. Monitor those indicators carefully; take action if things start to go wrong. </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If you find you’re headed someplace you didn’t want to go, either adjust your plan or re-plan.</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Decision monitoring helps ensure that if your plan goes off track, you don’t go very far before doing something about it.</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Use the decision Testing Matrix in Tab Five to help you remember and use the testing questions.</a:t>
            </a:r>
          </a:p>
          <a:p>
            <a:pPr eaLnBrk="1" hangingPunct="1">
              <a:spcBef>
                <a:spcPct val="0"/>
              </a:spcBef>
            </a:pPr>
            <a:endParaRPr lang="en-US" smtClean="0">
              <a:latin typeface="Arial Narrow" charset="0"/>
            </a:endParaRPr>
          </a:p>
          <a:p>
            <a:pPr eaLnBrk="1" hangingPunct="1">
              <a:spcBef>
                <a:spcPct val="0"/>
              </a:spcBef>
            </a:pPr>
            <a:endParaRPr lang="en-US" smtClean="0"/>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0A6A39E7-551E-4178-A2A3-488B93DDFA1A}" type="slidenum">
              <a:rPr lang="en-US">
                <a:ea typeface="Arial" charset="0"/>
                <a:cs typeface="Arial" charset="0"/>
              </a:rPr>
              <a:pPr fontAlgn="base">
                <a:spcBef>
                  <a:spcPct val="0"/>
                </a:spcBef>
                <a:spcAft>
                  <a:spcPct val="0"/>
                </a:spcAft>
              </a:pPr>
              <a:t>26</a:t>
            </a:fld>
            <a:endParaRPr lang="en-US">
              <a:ea typeface="Arial"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Placeholder 2"/>
          <p:cNvSpPr>
            <a:spLocks noGrp="1" noRot="1" noChangeAspect="1"/>
          </p:cNvSpPr>
          <p:nvPr>
            <p:ph type="sldImg"/>
          </p:nvPr>
        </p:nvSpPr>
        <p:spPr bwMode="auto">
          <a:noFill/>
          <a:ln>
            <a:solidFill>
              <a:srgbClr val="000000"/>
            </a:solidFill>
            <a:miter lim="800000"/>
            <a:headEnd/>
            <a:tailEnd/>
          </a:ln>
        </p:spPr>
      </p:sp>
      <p:sp>
        <p:nvSpPr>
          <p:cNvPr id="70658"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b="1" smtClean="0">
                <a:latin typeface="Arial Narrow" charset="0"/>
              </a:rPr>
              <a:t>The Feedback Loop</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Before you begin to implement a decision, consider any unintended consequences that could arise from your actions. </a:t>
            </a:r>
          </a:p>
          <a:p>
            <a:pPr eaLnBrk="1" hangingPunct="1">
              <a:spcBef>
                <a:spcPct val="0"/>
              </a:spcBef>
              <a:buFont typeface="Wingdings" charset="2"/>
              <a:buNone/>
            </a:pPr>
            <a:r>
              <a:rPr lang="en-US" smtClean="0">
                <a:latin typeface="Arial Narrow" charset="0"/>
              </a:rPr>
              <a:t>Determine the earliest warning signs that might say you’re going off track. Monitor those indicators carefully; take action if things start to go wrong. </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If you find you’re headed someplace you didn’t want to go, either adjust your plan or re-plan.</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Decision monitoring helps ensure that if your plan goes off track, you don’t go very far before doing something about it.</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Use the decision Testing Matrix in Tab Five to help you remember and use the testing questions.</a:t>
            </a:r>
          </a:p>
          <a:p>
            <a:pPr eaLnBrk="1" hangingPunct="1">
              <a:spcBef>
                <a:spcPct val="0"/>
              </a:spcBef>
            </a:pPr>
            <a:endParaRPr lang="en-US" smtClean="0">
              <a:latin typeface="Arial Narrow" charset="0"/>
            </a:endParaRPr>
          </a:p>
          <a:p>
            <a:pPr eaLnBrk="1" hangingPunct="1">
              <a:spcBef>
                <a:spcPct val="0"/>
              </a:spcBef>
            </a:pPr>
            <a:endParaRPr lang="en-US" smtClean="0"/>
          </a:p>
        </p:txBody>
      </p:sp>
      <p:sp>
        <p:nvSpPr>
          <p:cNvPr id="74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16D3FFFF-9F59-4CE2-BC58-FD49051564A9}" type="slidenum">
              <a:rPr lang="en-US">
                <a:ea typeface="Arial" charset="0"/>
                <a:cs typeface="Arial" charset="0"/>
              </a:rPr>
              <a:pPr fontAlgn="base">
                <a:spcBef>
                  <a:spcPct val="0"/>
                </a:spcBef>
                <a:spcAft>
                  <a:spcPct val="0"/>
                </a:spcAft>
              </a:pPr>
              <a:t>28</a:t>
            </a:fld>
            <a:endParaRPr lang="en-US">
              <a:ea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b="1" smtClean="0">
                <a:latin typeface="Arial Narrow" charset="0"/>
              </a:rPr>
              <a:t>The Feedback Loop</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Before you begin to implement a decision, consider any unintended consequences that could arise from your actions. </a:t>
            </a:r>
          </a:p>
          <a:p>
            <a:pPr eaLnBrk="1" hangingPunct="1">
              <a:spcBef>
                <a:spcPct val="0"/>
              </a:spcBef>
              <a:buFont typeface="Wingdings" charset="2"/>
              <a:buNone/>
            </a:pPr>
            <a:r>
              <a:rPr lang="en-US" smtClean="0">
                <a:latin typeface="Arial Narrow" charset="0"/>
              </a:rPr>
              <a:t>Determine the earliest warning signs that might say you’re going off track. Monitor those indicators carefully; take action if things start to go wrong. </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If you find you’re headed someplace you didn’t want to go, either adjust your plan or re-plan.</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Decision monitoring helps ensure that if your plan goes off track, you don’t go very far before doing something about it.</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Use the decision Testing Matrix in Tab Five to help you remember and use the testing questions.</a:t>
            </a:r>
          </a:p>
          <a:p>
            <a:pPr eaLnBrk="1" hangingPunct="1">
              <a:spcBef>
                <a:spcPct val="0"/>
              </a:spcBef>
            </a:pPr>
            <a:endParaRPr lang="en-US" smtClean="0">
              <a:latin typeface="Arial Narrow" charset="0"/>
            </a:endParaRPr>
          </a:p>
          <a:p>
            <a:pPr eaLnBrk="1" hangingPunct="1">
              <a:spcBef>
                <a:spcPct val="0"/>
              </a:spcBef>
            </a:pPr>
            <a:endParaRPr lang="en-US" smtClean="0"/>
          </a:p>
        </p:txBody>
      </p:sp>
      <p:sp>
        <p:nvSpPr>
          <p:cNvPr id="74755"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prstTxWarp prst="textNoShape">
              <a:avLst/>
            </a:prstTxWarp>
          </a:bodyPr>
          <a:lstStyle/>
          <a:p>
            <a:pPr algn="r"/>
            <a:fld id="{21B50E9E-28C3-4FC9-BE4D-07867C8A215E}" type="slidenum">
              <a:rPr lang="en-US" sz="1200">
                <a:latin typeface="Calibri" charset="0"/>
                <a:ea typeface="Arial" charset="0"/>
                <a:cs typeface="Arial" charset="0"/>
              </a:rPr>
              <a:pPr algn="r"/>
              <a:t>29</a:t>
            </a:fld>
            <a:endParaRPr lang="en-US" sz="1200">
              <a:latin typeface="Calibri" charset="0"/>
              <a:ea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smtClean="0">
                <a:latin typeface="Arial Narrow" charset="0"/>
                <a:ea typeface="Arial" charset="0"/>
                <a:cs typeface="Arial" charset="0"/>
              </a:rPr>
              <a:t>Refer to framework on page 1·4 and poster on wall </a:t>
            </a:r>
          </a:p>
          <a:p>
            <a:pPr eaLnBrk="1" hangingPunct="1">
              <a:spcBef>
                <a:spcPct val="0"/>
              </a:spcBef>
              <a:buFont typeface="Wingdings" charset="2"/>
              <a:buNone/>
            </a:pPr>
            <a:r>
              <a:rPr lang="en-US" smtClean="0">
                <a:latin typeface="Arial Narrow" charset="0"/>
                <a:ea typeface="Arial" charset="0"/>
                <a:cs typeface="Arial" charset="0"/>
              </a:rPr>
              <a:t>(Principles are also written on the Tree poster, Summary of Practices)</a:t>
            </a:r>
          </a:p>
          <a:p>
            <a:pPr eaLnBrk="1" hangingPunct="1">
              <a:spcBef>
                <a:spcPct val="0"/>
              </a:spcBef>
              <a:buFont typeface="Wingdings" charset="2"/>
              <a:buNone/>
            </a:pPr>
            <a:endParaRPr lang="en-US" smtClean="0">
              <a:latin typeface="Arial Narrow" charset="0"/>
              <a:ea typeface="Arial" charset="0"/>
              <a:cs typeface="Arial" charset="0"/>
            </a:endParaRPr>
          </a:p>
          <a:p>
            <a:pPr eaLnBrk="1" hangingPunct="1">
              <a:spcBef>
                <a:spcPct val="0"/>
              </a:spcBef>
              <a:buFont typeface="Wingdings" charset="2"/>
              <a:buNone/>
            </a:pPr>
            <a:r>
              <a:rPr lang="en-US" smtClean="0">
                <a:latin typeface="Arial Narrow" charset="0"/>
                <a:ea typeface="Arial" charset="0"/>
                <a:cs typeface="Arial" charset="0"/>
              </a:rPr>
              <a:t>These two principles are the foundation of Holistic Management-</a:t>
            </a:r>
          </a:p>
          <a:p>
            <a:pPr eaLnBrk="1" hangingPunct="1">
              <a:spcBef>
                <a:spcPct val="0"/>
              </a:spcBef>
              <a:buFont typeface="Wingdings" charset="2"/>
              <a:buNone/>
            </a:pPr>
            <a:endParaRPr lang="en-US" smtClean="0">
              <a:latin typeface="Arial Narrow" charset="0"/>
              <a:ea typeface="Arial" charset="0"/>
              <a:cs typeface="Arial" charset="0"/>
            </a:endParaRPr>
          </a:p>
          <a:p>
            <a:pPr eaLnBrk="1" hangingPunct="1">
              <a:spcBef>
                <a:spcPct val="0"/>
              </a:spcBef>
              <a:buFont typeface="Wingdings" charset="2"/>
              <a:buNone/>
            </a:pPr>
            <a:r>
              <a:rPr lang="en-US" smtClean="0">
                <a:latin typeface="Arial Narrow" charset="0"/>
                <a:ea typeface="Arial" charset="0"/>
                <a:cs typeface="Arial" charset="0"/>
              </a:rPr>
              <a:t>Describe first principle</a:t>
            </a:r>
          </a:p>
          <a:p>
            <a:pPr eaLnBrk="1" hangingPunct="1">
              <a:spcBef>
                <a:spcPct val="0"/>
              </a:spcBef>
              <a:buFont typeface="Wingdings" charset="2"/>
              <a:buNone/>
            </a:pPr>
            <a:endParaRPr lang="en-US" smtClean="0">
              <a:latin typeface="Arial Narrow" charset="0"/>
              <a:ea typeface="Arial" charset="0"/>
              <a:cs typeface="Arial" charset="0"/>
            </a:endParaRPr>
          </a:p>
          <a:p>
            <a:pPr eaLnBrk="1" hangingPunct="1">
              <a:spcBef>
                <a:spcPct val="0"/>
              </a:spcBef>
              <a:buFont typeface="Wingdings" charset="2"/>
              <a:buNone/>
            </a:pPr>
            <a:r>
              <a:rPr lang="en-US" b="1" smtClean="0">
                <a:latin typeface="Arial Narrow" charset="0"/>
                <a:ea typeface="Arial" charset="0"/>
                <a:cs typeface="Arial" charset="0"/>
              </a:rPr>
              <a:t>TRANSITION to next slide </a:t>
            </a:r>
            <a:r>
              <a:rPr lang="en-US" smtClean="0">
                <a:latin typeface="Arial Narrow" charset="0"/>
                <a:ea typeface="Arial" charset="0"/>
                <a:cs typeface="Arial" charset="0"/>
              </a:rPr>
              <a:t> – </a:t>
            </a:r>
            <a:r>
              <a:rPr lang="en-US" i="1" smtClean="0">
                <a:latin typeface="Arial Narrow" charset="0"/>
                <a:ea typeface="Arial" charset="0"/>
                <a:cs typeface="Arial" charset="0"/>
              </a:rPr>
              <a:t>Let’s look at a specific example. It is also in your handout on page 1·5.</a:t>
            </a:r>
          </a:p>
          <a:p>
            <a:pPr eaLnBrk="1" hangingPunct="1">
              <a:spcBef>
                <a:spcPct val="0"/>
              </a:spcBef>
            </a:pPr>
            <a:endParaRPr lang="en-US" smtClean="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F35C901A-92DB-4246-9801-B4AB0FF00B61}" type="slidenum">
              <a:rPr lang="en-US">
                <a:ea typeface="Arial" charset="0"/>
                <a:cs typeface="Arial" charset="0"/>
              </a:rPr>
              <a:pPr fontAlgn="base">
                <a:spcBef>
                  <a:spcPct val="0"/>
                </a:spcBef>
                <a:spcAft>
                  <a:spcPct val="0"/>
                </a:spcAft>
              </a:pPr>
              <a:t>3</a:t>
            </a:fld>
            <a:endParaRPr lang="en-US">
              <a:ea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b="1" smtClean="0">
                <a:latin typeface="Arial Narrow" charset="0"/>
              </a:rPr>
              <a:t>Holism </a:t>
            </a:r>
            <a:r>
              <a:rPr lang="en-US" smtClean="0">
                <a:latin typeface="Arial Narrow" charset="0"/>
              </a:rPr>
              <a:t>is the theory that different aspects of a whole are interconnected – they cannot exist independently of the whole – or cannot be analyzed or understood without reference to the whole. </a:t>
            </a:r>
          </a:p>
          <a:p>
            <a:pPr eaLnBrk="1" hangingPunct="1">
              <a:spcBef>
                <a:spcPct val="0"/>
              </a:spcBef>
              <a:buFont typeface="Wingdings" charset="2"/>
              <a:buNone/>
            </a:pPr>
            <a:r>
              <a:rPr lang="en-US" b="1" smtClean="0">
                <a:latin typeface="Arial Narrow" charset="0"/>
                <a:ea typeface="Arial" charset="0"/>
                <a:cs typeface="Arial" charset="0"/>
              </a:rPr>
              <a:t>A Tale of Two Seashores</a:t>
            </a:r>
          </a:p>
          <a:p>
            <a:pPr eaLnBrk="1" hangingPunct="1">
              <a:spcBef>
                <a:spcPct val="0"/>
              </a:spcBef>
              <a:buFont typeface="Wingdings" charset="2"/>
              <a:buNone/>
            </a:pPr>
            <a:r>
              <a:rPr lang="en-US" smtClean="0">
                <a:latin typeface="Arial Narrow" charset="0"/>
                <a:ea typeface="Arial" charset="0"/>
                <a:cs typeface="Arial" charset="0"/>
              </a:rPr>
              <a:t>Sometimes, tinkering with individual parts of a whole system can have dramatic and often disastrous results. An American biologist, Robert Paine, was studying seashores. He wondered what would happen if he removed one species of aquatic life—a starfish—from that environment. This species of starfish was a predator in that community, preying on some 15 or so smaller fish and organisms.</a:t>
            </a:r>
          </a:p>
          <a:p>
            <a:pPr eaLnBrk="1" hangingPunct="1">
              <a:spcBef>
                <a:spcPct val="0"/>
              </a:spcBef>
              <a:buFont typeface="Wingdings" charset="2"/>
              <a:buNone/>
            </a:pPr>
            <a:r>
              <a:rPr lang="en-US" smtClean="0">
                <a:latin typeface="Arial Narrow" charset="0"/>
                <a:ea typeface="Arial" charset="0"/>
                <a:cs typeface="Arial" charset="0"/>
              </a:rPr>
              <a:t>After one year, only half (8) of the original prey species remained. With no predator to control the populations, some of the remaining species grew quickly in number, using up available space and food. Other species were crowded out and either forced to move or died out.</a:t>
            </a:r>
          </a:p>
          <a:p>
            <a:pPr eaLnBrk="1" hangingPunct="1">
              <a:spcBef>
                <a:spcPct val="0"/>
              </a:spcBef>
              <a:buFont typeface="Wingdings" charset="2"/>
              <a:buNone/>
            </a:pPr>
            <a:r>
              <a:rPr lang="en-US" smtClean="0">
                <a:latin typeface="Arial Narrow" charset="0"/>
                <a:ea typeface="Arial" charset="0"/>
                <a:cs typeface="Arial" charset="0"/>
              </a:rPr>
              <a:t>During that same year, in another part of the seashore where the starfishes were still present, all 15 species continued to thrive. The </a:t>
            </a:r>
            <a:r>
              <a:rPr lang="en-US" b="1" smtClean="0">
                <a:latin typeface="Arial Narrow" charset="0"/>
                <a:ea typeface="Arial" charset="0"/>
                <a:cs typeface="Arial" charset="0"/>
              </a:rPr>
              <a:t>relationship between the predator (starfish) and prey species was maintained.</a:t>
            </a:r>
          </a:p>
          <a:p>
            <a:pPr eaLnBrk="1" hangingPunct="1">
              <a:spcBef>
                <a:spcPct val="0"/>
              </a:spcBef>
              <a:buFont typeface="Wingdings" charset="2"/>
              <a:buNone/>
            </a:pPr>
            <a:endParaRPr lang="en-US" smtClean="0">
              <a:latin typeface="Arial Narrow" charset="0"/>
              <a:ea typeface="Arial" charset="0"/>
              <a:cs typeface="Arial" charset="0"/>
            </a:endParaRPr>
          </a:p>
          <a:p>
            <a:pPr eaLnBrk="1" hangingPunct="1">
              <a:spcBef>
                <a:spcPct val="0"/>
              </a:spcBef>
              <a:buFont typeface="Wingdings" charset="2"/>
              <a:buNone/>
            </a:pPr>
            <a:endParaRPr lang="en-US" smtClean="0">
              <a:latin typeface="Arial Narrow" charset="0"/>
              <a:ea typeface="Arial" charset="0"/>
              <a:cs typeface="Arial" charset="0"/>
            </a:endParaRPr>
          </a:p>
          <a:p>
            <a:pPr eaLnBrk="1" hangingPunct="1">
              <a:spcBef>
                <a:spcPct val="0"/>
              </a:spcBef>
              <a:buFont typeface="Wingdings" charset="2"/>
              <a:buNone/>
            </a:pPr>
            <a:r>
              <a:rPr lang="en-US" smtClean="0">
                <a:latin typeface="Arial Narrow" charset="0"/>
                <a:ea typeface="Arial" charset="0"/>
                <a:cs typeface="Arial" charset="0"/>
              </a:rPr>
              <a:t>Refer to the bottom of page – assign each table an example to create. Discuss</a:t>
            </a:r>
          </a:p>
          <a:p>
            <a:pPr eaLnBrk="1" hangingPunct="1">
              <a:spcBef>
                <a:spcPct val="0"/>
              </a:spcBef>
              <a:buFont typeface="Wingdings" charset="2"/>
              <a:buNone/>
            </a:pPr>
            <a:endParaRPr lang="en-US" smtClean="0">
              <a:latin typeface="Arial Narrow" charset="0"/>
              <a:ea typeface="Arial" charset="0"/>
              <a:cs typeface="Arial" charset="0"/>
            </a:endParaRPr>
          </a:p>
          <a:p>
            <a:pPr eaLnBrk="1" hangingPunct="1">
              <a:spcBef>
                <a:spcPct val="0"/>
              </a:spcBef>
              <a:buFont typeface="Wingdings" charset="2"/>
              <a:buNone/>
            </a:pPr>
            <a:endParaRPr lang="en-US" b="1" i="1" smtClean="0">
              <a:latin typeface="Arial Narrow" charset="0"/>
              <a:ea typeface="Arial" charset="0"/>
              <a:cs typeface="Arial" charset="0"/>
            </a:endParaRPr>
          </a:p>
          <a:p>
            <a:pPr eaLnBrk="1" hangingPunct="1">
              <a:spcBef>
                <a:spcPct val="0"/>
              </a:spcBef>
              <a:buFont typeface="Wingdings" charset="2"/>
              <a:buNone/>
            </a:pPr>
            <a:endParaRPr lang="en-US" b="1" i="1" smtClean="0">
              <a:latin typeface="Arial Narrow" charset="0"/>
              <a:ea typeface="Arial" charset="0"/>
              <a:cs typeface="Arial" charset="0"/>
            </a:endParaRPr>
          </a:p>
          <a:p>
            <a:pPr eaLnBrk="1" hangingPunct="1">
              <a:spcBef>
                <a:spcPct val="0"/>
              </a:spcBef>
            </a:pPr>
            <a:endParaRPr lang="en-US"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4DBBF962-948A-4C3C-8B26-AA286FAD47B5}" type="slidenum">
              <a:rPr lang="en-US">
                <a:ea typeface="Arial" charset="0"/>
                <a:cs typeface="Arial" charset="0"/>
              </a:rPr>
              <a:pPr fontAlgn="base">
                <a:spcBef>
                  <a:spcPct val="0"/>
                </a:spcBef>
                <a:spcAft>
                  <a:spcPct val="0"/>
                </a:spcAft>
              </a:pPr>
              <a:t>4</a:t>
            </a:fld>
            <a:endParaRPr lang="en-US">
              <a:ea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b="1" smtClean="0">
                <a:latin typeface="Arial Narrow" charset="0"/>
              </a:rPr>
              <a:t>Holism </a:t>
            </a:r>
            <a:r>
              <a:rPr lang="en-US" smtClean="0">
                <a:latin typeface="Arial Narrow" charset="0"/>
              </a:rPr>
              <a:t>is the theory that different aspects of a whole are interconnected – they cannot exist independently of the whole – or cannot be analyzed or understood without reference to the whole. </a:t>
            </a:r>
          </a:p>
          <a:p>
            <a:pPr eaLnBrk="1" hangingPunct="1">
              <a:spcBef>
                <a:spcPct val="0"/>
              </a:spcBef>
              <a:buFont typeface="Wingdings" charset="2"/>
              <a:buNone/>
            </a:pPr>
            <a:r>
              <a:rPr lang="en-US" b="1" smtClean="0">
                <a:latin typeface="Arial Narrow" charset="0"/>
                <a:ea typeface="Arial" charset="0"/>
                <a:cs typeface="Arial" charset="0"/>
              </a:rPr>
              <a:t>A Tale of Two Seashores</a:t>
            </a:r>
          </a:p>
          <a:p>
            <a:pPr eaLnBrk="1" hangingPunct="1">
              <a:spcBef>
                <a:spcPct val="0"/>
              </a:spcBef>
              <a:buFont typeface="Wingdings" charset="2"/>
              <a:buNone/>
            </a:pPr>
            <a:r>
              <a:rPr lang="en-US" smtClean="0">
                <a:latin typeface="Arial Narrow" charset="0"/>
                <a:ea typeface="Arial" charset="0"/>
                <a:cs typeface="Arial" charset="0"/>
              </a:rPr>
              <a:t>Sometimes, tinkering with individual parts of a whole system can have dramatic and often disastrous results. An American biologist, Robert Paine, was studying seashores. He wondered what would happen if he removed one species of aquatic life—a starfish—from that environment. This species of starfish was a predator in that community, preying on some 15 or so smaller fish and organisms.</a:t>
            </a:r>
          </a:p>
          <a:p>
            <a:pPr eaLnBrk="1" hangingPunct="1">
              <a:spcBef>
                <a:spcPct val="0"/>
              </a:spcBef>
              <a:buFont typeface="Wingdings" charset="2"/>
              <a:buNone/>
            </a:pPr>
            <a:r>
              <a:rPr lang="en-US" smtClean="0">
                <a:latin typeface="Arial Narrow" charset="0"/>
                <a:ea typeface="Arial" charset="0"/>
                <a:cs typeface="Arial" charset="0"/>
              </a:rPr>
              <a:t>After one year, only half (8) of the original prey species remained. With no predator to control the populations, some of the remaining species grew quickly in number, using up available space and food. Other species were crowded out and either forced to move or died out.</a:t>
            </a:r>
          </a:p>
          <a:p>
            <a:pPr eaLnBrk="1" hangingPunct="1">
              <a:spcBef>
                <a:spcPct val="0"/>
              </a:spcBef>
              <a:buFont typeface="Wingdings" charset="2"/>
              <a:buNone/>
            </a:pPr>
            <a:r>
              <a:rPr lang="en-US" smtClean="0">
                <a:latin typeface="Arial Narrow" charset="0"/>
                <a:ea typeface="Arial" charset="0"/>
                <a:cs typeface="Arial" charset="0"/>
              </a:rPr>
              <a:t>During that same year, in another part of the seashore where the starfishes were still present, all 15 species continued to thrive. The </a:t>
            </a:r>
            <a:r>
              <a:rPr lang="en-US" b="1" smtClean="0">
                <a:latin typeface="Arial Narrow" charset="0"/>
                <a:ea typeface="Arial" charset="0"/>
                <a:cs typeface="Arial" charset="0"/>
              </a:rPr>
              <a:t>relationship between the predator (starfish) and prey species was maintained.</a:t>
            </a:r>
          </a:p>
          <a:p>
            <a:pPr eaLnBrk="1" hangingPunct="1">
              <a:spcBef>
                <a:spcPct val="0"/>
              </a:spcBef>
              <a:buFont typeface="Wingdings" charset="2"/>
              <a:buNone/>
            </a:pPr>
            <a:endParaRPr lang="en-US" smtClean="0">
              <a:latin typeface="Arial Narrow" charset="0"/>
              <a:ea typeface="Arial" charset="0"/>
              <a:cs typeface="Arial" charset="0"/>
            </a:endParaRPr>
          </a:p>
          <a:p>
            <a:pPr eaLnBrk="1" hangingPunct="1">
              <a:spcBef>
                <a:spcPct val="0"/>
              </a:spcBef>
              <a:buFont typeface="Wingdings" charset="2"/>
              <a:buNone/>
            </a:pPr>
            <a:endParaRPr lang="en-US" smtClean="0">
              <a:latin typeface="Arial Narrow" charset="0"/>
              <a:ea typeface="Arial" charset="0"/>
              <a:cs typeface="Arial" charset="0"/>
            </a:endParaRPr>
          </a:p>
          <a:p>
            <a:pPr eaLnBrk="1" hangingPunct="1">
              <a:spcBef>
                <a:spcPct val="0"/>
              </a:spcBef>
              <a:buFont typeface="Wingdings" charset="2"/>
              <a:buNone/>
            </a:pPr>
            <a:r>
              <a:rPr lang="en-US" smtClean="0">
                <a:latin typeface="Arial Narrow" charset="0"/>
                <a:ea typeface="Arial" charset="0"/>
                <a:cs typeface="Arial" charset="0"/>
              </a:rPr>
              <a:t>Refer to the bottom of page – assign each table an example to create. Discuss</a:t>
            </a:r>
          </a:p>
          <a:p>
            <a:pPr eaLnBrk="1" hangingPunct="1">
              <a:spcBef>
                <a:spcPct val="0"/>
              </a:spcBef>
              <a:buFont typeface="Wingdings" charset="2"/>
              <a:buNone/>
            </a:pPr>
            <a:endParaRPr lang="en-US" smtClean="0">
              <a:latin typeface="Arial Narrow" charset="0"/>
              <a:ea typeface="Arial" charset="0"/>
              <a:cs typeface="Arial" charset="0"/>
            </a:endParaRPr>
          </a:p>
          <a:p>
            <a:pPr eaLnBrk="1" hangingPunct="1">
              <a:spcBef>
                <a:spcPct val="0"/>
              </a:spcBef>
              <a:buFont typeface="Wingdings" charset="2"/>
              <a:buNone/>
            </a:pPr>
            <a:endParaRPr lang="en-US" b="1" i="1" smtClean="0">
              <a:latin typeface="Arial Narrow" charset="0"/>
              <a:ea typeface="Arial" charset="0"/>
              <a:cs typeface="Arial" charset="0"/>
            </a:endParaRPr>
          </a:p>
          <a:p>
            <a:pPr eaLnBrk="1" hangingPunct="1">
              <a:spcBef>
                <a:spcPct val="0"/>
              </a:spcBef>
              <a:buFont typeface="Wingdings" charset="2"/>
              <a:buNone/>
            </a:pPr>
            <a:endParaRPr lang="en-US" b="1" i="1" smtClean="0">
              <a:latin typeface="Arial Narrow" charset="0"/>
              <a:ea typeface="Arial" charset="0"/>
              <a:cs typeface="Arial" charset="0"/>
            </a:endParaRPr>
          </a:p>
          <a:p>
            <a:pPr eaLnBrk="1" hangingPunct="1">
              <a:spcBef>
                <a:spcPct val="0"/>
              </a:spcBef>
            </a:pPr>
            <a:endParaRPr lang="en-US" smtClean="0"/>
          </a:p>
        </p:txBody>
      </p:sp>
      <p:sp>
        <p:nvSpPr>
          <p:cNvPr id="23555" name="Slide Number Placeholder 3"/>
          <p:cNvSpPr txBox="1">
            <a:spLocks noGrp="1"/>
          </p:cNvSpPr>
          <p:nvPr/>
        </p:nvSpPr>
        <p:spPr bwMode="auto">
          <a:xfrm>
            <a:off x="3970338" y="8829675"/>
            <a:ext cx="3038475" cy="465138"/>
          </a:xfrm>
          <a:prstGeom prst="rect">
            <a:avLst/>
          </a:prstGeom>
          <a:noFill/>
          <a:ln>
            <a:miter lim="800000"/>
            <a:headEnd/>
            <a:tailEnd/>
          </a:ln>
        </p:spPr>
        <p:txBody>
          <a:bodyPr lIns="93177" tIns="46589" rIns="93177" bIns="46589" anchor="b">
            <a:prstTxWarp prst="textNoShape">
              <a:avLst/>
            </a:prstTxWarp>
          </a:bodyPr>
          <a:lstStyle/>
          <a:p>
            <a:pPr algn="r"/>
            <a:fld id="{EA572F0B-E284-4CE1-AF13-CB831899B6EE}" type="slidenum">
              <a:rPr lang="en-US" sz="1200">
                <a:latin typeface="Calibri" charset="0"/>
                <a:ea typeface="Arial" charset="0"/>
                <a:cs typeface="Arial" charset="0"/>
              </a:rPr>
              <a:pPr algn="r"/>
              <a:t>5</a:t>
            </a:fld>
            <a:endParaRPr lang="en-US" sz="1200">
              <a:latin typeface="Calibri" charset="0"/>
              <a:ea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smtClean="0">
                <a:latin typeface="Arial Narrow" charset="0"/>
              </a:rPr>
              <a:t>Describe the importance of brittleness as a concept for understanding your environment.</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Environments can exist on different ends of a scale depending on how well moisture is distributed throughout the year and how quickly dead vegetation breaks down.</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Discuss slide and the brittleness scale.</a:t>
            </a: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b="1" smtClean="0">
                <a:latin typeface="Arial Narrow" charset="0"/>
              </a:rPr>
              <a:t>Refer group to page 1·6</a:t>
            </a:r>
          </a:p>
          <a:p>
            <a:pPr eaLnBrk="1" hangingPunct="1">
              <a:spcBef>
                <a:spcPct val="0"/>
              </a:spcBef>
              <a:buFont typeface="Wingdings" charset="2"/>
              <a:buNone/>
            </a:pPr>
            <a:r>
              <a:rPr lang="en-US" i="1" smtClean="0">
                <a:latin typeface="Arial Narrow" charset="0"/>
              </a:rPr>
              <a:t>Think about where you live—the amount of rainfall you get, the level of humidity in the air, and how it is distributed throughout the year. How long does it take vegetation to break down? Do you see moss growing on brick buildings, recently fallen logs partially decayed, living organisms moving about on the soil surface? These are signs of a non-brittle environment. </a:t>
            </a:r>
          </a:p>
          <a:p>
            <a:pPr eaLnBrk="1" hangingPunct="1">
              <a:spcBef>
                <a:spcPct val="0"/>
              </a:spcBef>
              <a:buFont typeface="Wingdings" charset="2"/>
              <a:buNone/>
            </a:pPr>
            <a:endParaRPr lang="en-US" i="1" smtClean="0">
              <a:latin typeface="Arial Narrow" charset="0"/>
            </a:endParaRPr>
          </a:p>
          <a:p>
            <a:pPr eaLnBrk="1" hangingPunct="1">
              <a:spcBef>
                <a:spcPct val="0"/>
              </a:spcBef>
              <a:buFont typeface="Wingdings" charset="2"/>
              <a:buNone/>
            </a:pPr>
            <a:r>
              <a:rPr lang="en-US" i="1" smtClean="0">
                <a:latin typeface="Arial Narrow" charset="0"/>
              </a:rPr>
              <a:t>If you have dead grass, or logs lying around for years without changing much, or just a couple of types of plants with large areas of bare ground -- these indicate a brittle environment. </a:t>
            </a:r>
          </a:p>
          <a:p>
            <a:pPr eaLnBrk="1" hangingPunct="1">
              <a:spcBef>
                <a:spcPct val="0"/>
              </a:spcBef>
              <a:buFont typeface="Wingdings" charset="2"/>
              <a:buNone/>
            </a:pPr>
            <a:endParaRPr lang="en-US" smtClean="0"/>
          </a:p>
          <a:p>
            <a:pPr eaLnBrk="1" hangingPunct="1">
              <a:spcBef>
                <a:spcPct val="0"/>
              </a:spcBef>
              <a:buFont typeface="Wingdings" charset="2"/>
              <a:buNone/>
            </a:pPr>
            <a:r>
              <a:rPr lang="en-US" b="1" smtClean="0">
                <a:latin typeface="Arial Narrow" charset="0"/>
                <a:ea typeface="Arial" charset="0"/>
                <a:cs typeface="Arial" charset="0"/>
              </a:rPr>
              <a:t>Exercise page 1·7  </a:t>
            </a:r>
            <a:r>
              <a:rPr lang="en-US" smtClean="0">
                <a:latin typeface="Arial Narrow" charset="0"/>
                <a:ea typeface="Arial" charset="0"/>
                <a:cs typeface="Arial" charset="0"/>
              </a:rPr>
              <a:t>run as described in Facilitator Guide</a:t>
            </a:r>
            <a:endParaRPr lang="en-US"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9D9EC2D0-6BE4-4295-A2C4-D0F6B04A1997}" type="slidenum">
              <a:rPr lang="en-US">
                <a:ea typeface="Arial" charset="0"/>
                <a:cs typeface="Arial" charset="0"/>
              </a:rPr>
              <a:pPr fontAlgn="base">
                <a:spcBef>
                  <a:spcPct val="0"/>
                </a:spcBef>
                <a:spcAft>
                  <a:spcPct val="0"/>
                </a:spcAft>
              </a:pPr>
              <a:t>6</a:t>
            </a:fld>
            <a:endParaRPr lang="en-US">
              <a:ea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buFont typeface="Wingdings" charset="2"/>
              <a:buNone/>
            </a:pPr>
            <a:r>
              <a:rPr lang="en-US" smtClean="0">
                <a:latin typeface="Arial Narrow" charset="0"/>
              </a:rPr>
              <a:t>Show the list of practices quickly, adding to the list by sharing additional information e.g. #1 Define what you manage includes getting clarity on your inventory – those involved in decision making and all your assets (resources) </a:t>
            </a:r>
          </a:p>
          <a:p>
            <a:pPr eaLnBrk="1" hangingPunct="1">
              <a:spcBef>
                <a:spcPct val="0"/>
              </a:spcBef>
              <a:buFont typeface="Wingdings" charset="2"/>
              <a:buNone/>
            </a:pPr>
            <a:endParaRPr lang="en-US" b="1" i="1" smtClean="0">
              <a:latin typeface="Arial Narrow" charset="0"/>
            </a:endParaRPr>
          </a:p>
          <a:p>
            <a:pPr eaLnBrk="1" hangingPunct="1">
              <a:spcBef>
                <a:spcPct val="0"/>
              </a:spcBef>
              <a:buFont typeface="Wingdings" charset="2"/>
              <a:buNone/>
            </a:pPr>
            <a:r>
              <a:rPr lang="en-US" b="1" i="1" smtClean="0">
                <a:latin typeface="Arial Narrow" charset="0"/>
              </a:rPr>
              <a:t>Comment that we will go into each of these in much greater detail in the order listed.</a:t>
            </a:r>
          </a:p>
          <a:p>
            <a:pPr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3FB404ED-B9EF-4FCB-A2AB-DB5F22DFDB29}" type="slidenum">
              <a:rPr lang="en-US">
                <a:ea typeface="Arial" charset="0"/>
                <a:cs typeface="Arial" charset="0"/>
              </a:rPr>
              <a:pPr fontAlgn="base">
                <a:spcBef>
                  <a:spcPct val="0"/>
                </a:spcBef>
                <a:spcAft>
                  <a:spcPct val="0"/>
                </a:spcAft>
              </a:pPr>
              <a:t>7</a:t>
            </a:fld>
            <a:endParaRPr lang="en-US">
              <a:ea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Narrow" charset="0"/>
              </a:rPr>
              <a:t>In Tab 2 we will spend more time to concentrate on your own Inventory (management team and assets) and your holistic goal</a:t>
            </a:r>
          </a:p>
          <a:p>
            <a:pPr eaLnBrk="1" hangingPunct="1">
              <a:spcBef>
                <a:spcPct val="0"/>
              </a:spcBef>
            </a:pPr>
            <a:endParaRPr lang="en-US" smtClean="0">
              <a:latin typeface="Arial Narrow" charset="0"/>
            </a:endParaRPr>
          </a:p>
          <a:p>
            <a:pPr eaLnBrk="1" hangingPunct="1">
              <a:spcBef>
                <a:spcPct val="0"/>
              </a:spcBef>
            </a:pPr>
            <a:r>
              <a:rPr lang="en-US" smtClean="0">
                <a:latin typeface="Arial Narrow" charset="0"/>
              </a:rPr>
              <a:t>Run activities on  pages 2.2</a:t>
            </a:r>
          </a:p>
          <a:p>
            <a:pPr eaLnBrk="1" hangingPunct="1">
              <a:spcBef>
                <a:spcPct val="0"/>
              </a:spcBef>
            </a:pPr>
            <a:endParaRPr lang="en-US"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250AD755-AEFB-41B2-A835-A5B330A5A352}" type="slidenum">
              <a:rPr lang="en-US">
                <a:ea typeface="Arial" charset="0"/>
                <a:cs typeface="Arial" charset="0"/>
              </a:rPr>
              <a:pPr fontAlgn="base">
                <a:spcBef>
                  <a:spcPct val="0"/>
                </a:spcBef>
                <a:spcAft>
                  <a:spcPct val="0"/>
                </a:spcAft>
              </a:pPr>
              <a:t>8</a:t>
            </a:fld>
            <a:endParaRPr lang="en-US">
              <a:ea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charset="2"/>
              <a:buNone/>
            </a:pPr>
            <a:r>
              <a:rPr lang="en-US" i="1" smtClean="0">
                <a:latin typeface="Arial Narrow" charset="0"/>
              </a:rPr>
              <a:t>Defining management boundaries means you are better able to manage your inventory.</a:t>
            </a:r>
            <a:endParaRPr lang="en-US" smtClean="0">
              <a:latin typeface="Arial Narrow" charset="0"/>
            </a:endParaRPr>
          </a:p>
          <a:p>
            <a:pPr eaLnBrk="1" hangingPunct="1">
              <a:spcBef>
                <a:spcPct val="0"/>
              </a:spcBef>
              <a:buFont typeface="Wingdings" charset="2"/>
              <a:buNone/>
            </a:pPr>
            <a:endParaRPr lang="en-US" smtClean="0">
              <a:latin typeface="Arial Narrow" charset="0"/>
            </a:endParaRPr>
          </a:p>
          <a:p>
            <a:pPr eaLnBrk="1" hangingPunct="1">
              <a:spcBef>
                <a:spcPct val="0"/>
              </a:spcBef>
              <a:buFont typeface="Wingdings" charset="2"/>
              <a:buNone/>
            </a:pPr>
            <a:r>
              <a:rPr lang="en-US" smtClean="0">
                <a:latin typeface="Arial Narrow" charset="0"/>
              </a:rPr>
              <a:t>Have each person list individuals on their management team.</a:t>
            </a:r>
          </a:p>
          <a:p>
            <a:pPr eaLnBrk="1" hangingPunct="1">
              <a:spcBef>
                <a:spcPct val="0"/>
              </a:spcBef>
            </a:pPr>
            <a:endParaRPr lang="en-US"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pPr>
            <a:fld id="{6B2FD627-C79E-4CF0-9EF6-AD3A2D0AB707}" type="slidenum">
              <a:rPr lang="en-US">
                <a:ea typeface="Arial" charset="0"/>
                <a:cs typeface="Arial" charset="0"/>
              </a:rPr>
              <a:pPr fontAlgn="base">
                <a:spcBef>
                  <a:spcPct val="0"/>
                </a:spcBef>
                <a:spcAft>
                  <a:spcPct val="0"/>
                </a:spcAft>
              </a:pPr>
              <a:t>9</a:t>
            </a:fld>
            <a:endParaRPr lang="en-US">
              <a:ea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 name="TextBox 3"/>
          <p:cNvSpPr txBox="1"/>
          <p:nvPr userDrawn="1"/>
        </p:nvSpPr>
        <p:spPr>
          <a:xfrm>
            <a:off x="3048000" y="6172200"/>
            <a:ext cx="3810000" cy="508000"/>
          </a:xfrm>
          <a:prstGeom prst="rect">
            <a:avLst/>
          </a:prstGeom>
          <a:noFill/>
        </p:spPr>
        <p:txBody>
          <a:bodyPr>
            <a:spAutoFit/>
          </a:bodyPr>
          <a:lstStyle/>
          <a:p>
            <a:pPr algn="ctr" fontAlgn="auto">
              <a:spcBef>
                <a:spcPts val="0"/>
              </a:spcBef>
              <a:spcAft>
                <a:spcPts val="0"/>
              </a:spcAft>
              <a:defRPr/>
            </a:pPr>
            <a:r>
              <a:rPr lang="en-US" sz="900" dirty="0">
                <a:latin typeface="+mn-lt"/>
                <a:ea typeface="+mn-ea"/>
                <a:cs typeface="+mn-cs"/>
              </a:rPr>
              <a:t>Holistic Management and Holistic Management International/Healthy Land/Sustainable Future are registered trademarks of Holistic Management International. Copyright ©2012 Holistic Management International. All rights reserved.</a:t>
            </a:r>
          </a:p>
        </p:txBody>
      </p:sp>
      <p:sp>
        <p:nvSpPr>
          <p:cNvPr id="2" name="Title 1"/>
          <p:cNvSpPr>
            <a:spLocks noGrp="1"/>
          </p:cNvSpPr>
          <p:nvPr>
            <p:ph type="ctrTitle"/>
          </p:nvPr>
        </p:nvSpPr>
        <p:spPr>
          <a:xfrm>
            <a:off x="685800" y="2130425"/>
            <a:ext cx="7772400" cy="1470025"/>
          </a:xfrm>
        </p:spPr>
        <p:txBody>
          <a:bodyPr/>
          <a:lstStyle>
            <a:lvl1pP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baseline="0">
                <a:solidFill>
                  <a:srgbClr val="FFCF0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pn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6D8D2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457200" y="6400800"/>
            <a:ext cx="2595563" cy="261938"/>
          </a:xfrm>
          <a:prstGeom prst="rect">
            <a:avLst/>
          </a:prstGeom>
        </p:spPr>
        <p:txBody>
          <a:bodyPr wrap="none">
            <a:spAutoFit/>
          </a:bodyPr>
          <a:lstStyle/>
          <a:p>
            <a:pPr fontAlgn="auto">
              <a:spcBef>
                <a:spcPts val="0"/>
              </a:spcBef>
              <a:spcAft>
                <a:spcPts val="0"/>
              </a:spcAft>
              <a:defRPr/>
            </a:pPr>
            <a:r>
              <a:rPr lang="en-US" sz="1100" b="1" dirty="0">
                <a:solidFill>
                  <a:schemeClr val="bg1"/>
                </a:solidFill>
                <a:effectLst>
                  <a:outerShdw blurRad="38100" dist="38100" dir="2700000" algn="tl">
                    <a:srgbClr val="000000">
                      <a:alpha val="43137"/>
                    </a:srgbClr>
                  </a:outerShdw>
                </a:effectLst>
                <a:latin typeface="Arial Narrow" pitchFamily="34" charset="0"/>
                <a:ea typeface="+mn-ea"/>
                <a:cs typeface="+mn-cs"/>
              </a:rPr>
              <a:t>HOLISTIC MANAGEMENT INTERNATIONAL</a:t>
            </a:r>
          </a:p>
        </p:txBody>
      </p:sp>
      <p:pic>
        <p:nvPicPr>
          <p:cNvPr id="1029" name="Picture 7" descr="HMI Logo White.PNG"/>
          <p:cNvPicPr>
            <a:picLocks noChangeAspect="1"/>
          </p:cNvPicPr>
          <p:nvPr userDrawn="1"/>
        </p:nvPicPr>
        <p:blipFill>
          <a:blip r:embed="rId13"/>
          <a:srcRect/>
          <a:stretch>
            <a:fillRect/>
          </a:stretch>
        </p:blipFill>
        <p:spPr bwMode="auto">
          <a:xfrm>
            <a:off x="7162800" y="5943600"/>
            <a:ext cx="1524000" cy="695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59" r:id="rId11"/>
  </p:sldLayoutIdLst>
  <p:hf sldNum="0" hdr="0" dt="0"/>
  <p:txStyles>
    <p:titleStyle>
      <a:lvl1pPr algn="ctr" rtl="0" eaLnBrk="0" fontAlgn="base" hangingPunct="0">
        <a:spcBef>
          <a:spcPct val="0"/>
        </a:spcBef>
        <a:spcAft>
          <a:spcPct val="0"/>
        </a:spcAft>
        <a:defRPr sz="4400" kern="1200">
          <a:solidFill>
            <a:srgbClr val="FFCF01"/>
          </a:solidFill>
          <a:effectLst>
            <a:outerShdw blurRad="38100" dist="38100" dir="2700000" algn="tl">
              <a:srgbClr val="000000">
                <a:alpha val="43137"/>
              </a:srgbClr>
            </a:outerShdw>
          </a:effectLst>
          <a:latin typeface="Arial"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FCF0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CF0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CF0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CF0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FFCF01"/>
          </a:solidFill>
          <a:latin typeface="Arial" charset="0"/>
          <a:cs typeface="Arial" charset="0"/>
        </a:defRPr>
      </a:lvl6pPr>
      <a:lvl7pPr marL="914400" algn="ctr" rtl="0" fontAlgn="base">
        <a:spcBef>
          <a:spcPct val="0"/>
        </a:spcBef>
        <a:spcAft>
          <a:spcPct val="0"/>
        </a:spcAft>
        <a:defRPr sz="4400">
          <a:solidFill>
            <a:srgbClr val="FFCF01"/>
          </a:solidFill>
          <a:latin typeface="Arial" charset="0"/>
          <a:cs typeface="Arial" charset="0"/>
        </a:defRPr>
      </a:lvl7pPr>
      <a:lvl8pPr marL="1371600" algn="ctr" rtl="0" fontAlgn="base">
        <a:spcBef>
          <a:spcPct val="0"/>
        </a:spcBef>
        <a:spcAft>
          <a:spcPct val="0"/>
        </a:spcAft>
        <a:defRPr sz="4400">
          <a:solidFill>
            <a:srgbClr val="FFCF01"/>
          </a:solidFill>
          <a:latin typeface="Arial" charset="0"/>
          <a:cs typeface="Arial" charset="0"/>
        </a:defRPr>
      </a:lvl8pPr>
      <a:lvl9pPr marL="1828800" algn="ctr" rtl="0" fontAlgn="base">
        <a:spcBef>
          <a:spcPct val="0"/>
        </a:spcBef>
        <a:spcAft>
          <a:spcPct val="0"/>
        </a:spcAft>
        <a:defRPr sz="4400">
          <a:solidFill>
            <a:srgbClr val="FFCF0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effectLst>
            <a:outerShdw blurRad="38100" dist="38100" dir="2700000" algn="tl">
              <a:srgbClr val="000000">
                <a:alpha val="43137"/>
              </a:srgbClr>
            </a:outerShdw>
          </a:effectLst>
          <a:latin typeface="Arial Narrow"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bg1"/>
          </a:solidFill>
          <a:effectLst>
            <a:outerShdw blurRad="38100" dist="38100" dir="2700000" algn="tl">
              <a:srgbClr val="000000">
                <a:alpha val="43137"/>
              </a:srgbClr>
            </a:outerShdw>
          </a:effectLst>
          <a:latin typeface="Arial Narrow" pitchFamily="34" charset="0"/>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effectLst>
            <a:outerShdw blurRad="38100" dist="38100" dir="2700000" algn="tl">
              <a:srgbClr val="000000">
                <a:alpha val="43137"/>
              </a:srgbClr>
            </a:outerShdw>
          </a:effectLst>
          <a:latin typeface="Arial Narrow" pitchFamily="34" charset="0"/>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effectLst>
            <a:outerShdw blurRad="38100" dist="38100" dir="2700000" algn="tl">
              <a:srgbClr val="000000">
                <a:alpha val="43137"/>
              </a:srgbClr>
            </a:outerShdw>
          </a:effectLst>
          <a:latin typeface="Arial Narrow" pitchFamily="34" charset="0"/>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effectLst>
            <a:outerShdw blurRad="38100" dist="38100" dir="2700000" algn="tl">
              <a:srgbClr val="000000">
                <a:alpha val="43137"/>
              </a:srgbClr>
            </a:outerShdw>
          </a:effectLst>
          <a:latin typeface="Arial Narrow" pitchFamily="34"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diagramLayout" Target="../diagrams/layout1.xml"/><Relationship Id="rId5" Type="http://schemas.openxmlformats.org/officeDocument/2006/relationships/diagramQuickStyle" Target="../diagrams/quickStyle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diagramData" Target="../diagrams/data1.xml"/><Relationship Id="rId6"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2079625"/>
          </a:xfrm>
        </p:spPr>
        <p:txBody>
          <a:bodyPr rtlCol="0">
            <a:normAutofit fontScale="90000"/>
          </a:bodyPr>
          <a:lstStyle/>
          <a:p>
            <a:pPr eaLnBrk="1" fontAlgn="auto" hangingPunct="1">
              <a:spcAft>
                <a:spcPts val="0"/>
              </a:spcAft>
              <a:defRPr/>
            </a:pPr>
            <a:r>
              <a:rPr lang="en-US" dirty="0" smtClean="0">
                <a:ea typeface="+mj-ea"/>
                <a:cs typeface="Arial" pitchFamily="34" charset="0"/>
              </a:rPr>
              <a:t>Introduction to Holistic Management Whole Farm/Ranch Planning</a:t>
            </a:r>
            <a:endParaRPr lang="en-US" dirty="0">
              <a:ea typeface="+mj-ea"/>
              <a:cs typeface="Arial" pitchFamily="34" charset="0"/>
            </a:endParaRPr>
          </a:p>
        </p:txBody>
      </p:sp>
      <p:sp>
        <p:nvSpPr>
          <p:cNvPr id="3" name="Subtitle 2"/>
          <p:cNvSpPr>
            <a:spLocks noGrp="1"/>
          </p:cNvSpPr>
          <p:nvPr>
            <p:ph type="subTitle" idx="1"/>
          </p:nvPr>
        </p:nvSpPr>
        <p:spPr>
          <a:xfrm>
            <a:off x="1371600" y="4267200"/>
            <a:ext cx="6400800" cy="1371600"/>
          </a:xfrm>
        </p:spPr>
        <p:txBody>
          <a:bodyPr/>
          <a:lstStyle/>
          <a:p>
            <a:pPr eaLnBrk="1" hangingPunct="1"/>
            <a:r>
              <a:rPr lang="en-US" b="0" i="1" smtClean="0">
                <a:solidFill>
                  <a:schemeClr val="bg1"/>
                </a:solidFill>
                <a:effectLst/>
                <a:latin typeface="Arial Narrow" charset="0"/>
              </a:rPr>
              <a:t>Improve Results on Your Farm or Ranch</a:t>
            </a:r>
          </a:p>
        </p:txBody>
      </p:sp>
      <p:pic>
        <p:nvPicPr>
          <p:cNvPr id="14339" name="Picture 5" descr="Green Grass.PNG"/>
          <p:cNvPicPr>
            <a:picLocks noChangeAspect="1"/>
          </p:cNvPicPr>
          <p:nvPr/>
        </p:nvPicPr>
        <p:blipFill>
          <a:blip r:embed="rId3"/>
          <a:srcRect/>
          <a:stretch>
            <a:fillRect/>
          </a:stretch>
        </p:blipFill>
        <p:spPr bwMode="auto">
          <a:xfrm>
            <a:off x="4267200" y="2984500"/>
            <a:ext cx="588963" cy="90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pitchFamily="34" charset="0"/>
              </a:rPr>
              <a:t>Your Asset Base</a:t>
            </a:r>
            <a:endParaRPr lang="en-US" dirty="0">
              <a:ea typeface="+mj-ea"/>
              <a:cs typeface="Arial" pitchFamily="34" charset="0"/>
            </a:endParaRPr>
          </a:p>
        </p:txBody>
      </p:sp>
      <p:sp>
        <p:nvSpPr>
          <p:cNvPr id="6" name="Content Placeholder 5"/>
          <p:cNvSpPr>
            <a:spLocks noGrp="1"/>
          </p:cNvSpPr>
          <p:nvPr>
            <p:ph idx="1"/>
          </p:nvPr>
        </p:nvSpPr>
        <p:spPr/>
        <p:txBody>
          <a:bodyPr/>
          <a:lstStyle/>
          <a:p>
            <a:pPr marL="609600" indent="-609600" eaLnBrk="1" hangingPunct="1">
              <a:buFont typeface="Arial" charset="0"/>
              <a:buNone/>
            </a:pPr>
            <a:r>
              <a:rPr lang="en-US" i="1" smtClean="0">
                <a:effectLst/>
                <a:latin typeface="Arial" charset="0"/>
              </a:rPr>
              <a:t>Consider all the resources available to you:</a:t>
            </a:r>
            <a:endParaRPr lang="en-US" smtClean="0">
              <a:effectLst>
                <a:outerShdw blurRad="38100" dist="38100" dir="2700000" algn="tl">
                  <a:srgbClr val="000000"/>
                </a:outerShdw>
              </a:effectLst>
              <a:latin typeface="Arial Narrow" charset="0"/>
            </a:endParaRPr>
          </a:p>
          <a:p>
            <a:pPr marL="990600" lvl="1" indent="-533400" eaLnBrk="1" hangingPunct="1">
              <a:buFont typeface="Arial" charset="0"/>
              <a:buAutoNum type="arabicPeriod"/>
            </a:pPr>
            <a:r>
              <a:rPr lang="en-US" i="1" smtClean="0">
                <a:effectLst>
                  <a:outerShdw blurRad="38100" dist="38100" dir="2700000" algn="tl">
                    <a:srgbClr val="000000"/>
                  </a:outerShdw>
                </a:effectLst>
                <a:latin typeface="Arial Narrow" charset="0"/>
              </a:rPr>
              <a:t>Physical</a:t>
            </a:r>
          </a:p>
          <a:p>
            <a:pPr marL="990600" lvl="1" indent="-533400" eaLnBrk="1" hangingPunct="1">
              <a:buFont typeface="Arial" charset="0"/>
              <a:buAutoNum type="arabicPeriod"/>
            </a:pPr>
            <a:r>
              <a:rPr lang="en-US" i="1" smtClean="0">
                <a:effectLst>
                  <a:outerShdw blurRad="38100" dist="38100" dir="2700000" algn="tl">
                    <a:srgbClr val="000000"/>
                  </a:outerShdw>
                </a:effectLst>
                <a:latin typeface="Arial Narrow" charset="0"/>
              </a:rPr>
              <a:t>Human</a:t>
            </a:r>
          </a:p>
          <a:p>
            <a:pPr marL="990600" lvl="1" indent="-533400" eaLnBrk="1" hangingPunct="1">
              <a:buFont typeface="Arial" charset="0"/>
              <a:buAutoNum type="arabicPeriod"/>
            </a:pPr>
            <a:r>
              <a:rPr lang="en-US" i="1" smtClean="0">
                <a:effectLst>
                  <a:outerShdw blurRad="38100" dist="38100" dir="2700000" algn="tl">
                    <a:srgbClr val="000000"/>
                  </a:outerShdw>
                </a:effectLst>
                <a:latin typeface="Arial Narrow" charset="0"/>
              </a:rPr>
              <a:t>Financial</a:t>
            </a:r>
            <a:endParaRPr lang="en-US" smtClean="0">
              <a:effectLst>
                <a:outerShdw blurRad="38100" dist="38100" dir="2700000" algn="tl">
                  <a:srgbClr val="000000"/>
                </a:outerShdw>
              </a:effectLst>
              <a:latin typeface="Arial Narrow" charset="0"/>
            </a:endParaRPr>
          </a:p>
        </p:txBody>
      </p:sp>
      <p:pic>
        <p:nvPicPr>
          <p:cNvPr id="34819" name="Picture 3" descr="DSCN2190"/>
          <p:cNvPicPr>
            <a:picLocks noChangeAspect="1" noChangeArrowheads="1"/>
          </p:cNvPicPr>
          <p:nvPr/>
        </p:nvPicPr>
        <p:blipFill>
          <a:blip r:embed="rId3"/>
          <a:srcRect/>
          <a:stretch>
            <a:fillRect/>
          </a:stretch>
        </p:blipFill>
        <p:spPr bwMode="auto">
          <a:xfrm>
            <a:off x="2971800" y="2533650"/>
            <a:ext cx="4419600" cy="33083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Arial" charset="0"/>
              </a:rPr>
              <a:t>Practice Two:</a:t>
            </a:r>
            <a:br>
              <a:rPr lang="en-US" dirty="0" smtClean="0">
                <a:ea typeface="+mj-ea"/>
                <a:cs typeface="Arial" charset="0"/>
              </a:rPr>
            </a:br>
            <a:r>
              <a:rPr lang="en-US" dirty="0" smtClean="0">
                <a:ea typeface="+mj-ea"/>
                <a:cs typeface="Arial" charset="0"/>
              </a:rPr>
              <a:t>State What You Want</a:t>
            </a:r>
            <a:endParaRPr lang="en-US" dirty="0">
              <a:ea typeface="+mj-ea"/>
              <a:cs typeface="Arial" pitchFamily="34" charset="0"/>
            </a:endParaRPr>
          </a:p>
        </p:txBody>
      </p:sp>
      <p:sp>
        <p:nvSpPr>
          <p:cNvPr id="3" name="Content Placeholder 2"/>
          <p:cNvSpPr>
            <a:spLocks noGrp="1"/>
          </p:cNvSpPr>
          <p:nvPr>
            <p:ph idx="1"/>
          </p:nvPr>
        </p:nvSpPr>
        <p:spPr/>
        <p:txBody>
          <a:bodyPr/>
          <a:lstStyle/>
          <a:p>
            <a:pPr eaLnBrk="1" hangingPunct="1">
              <a:buFont typeface="Arial" charset="0"/>
              <a:buNone/>
            </a:pPr>
            <a:r>
              <a:rPr lang="en-US" i="1" smtClean="0">
                <a:effectLst/>
                <a:latin typeface="Arial" charset="0"/>
              </a:rPr>
              <a:t>Elements of the Holistic Goal</a:t>
            </a:r>
          </a:p>
          <a:p>
            <a:pPr marL="971550" lvl="1" indent="-514350" eaLnBrk="1" hangingPunct="1">
              <a:buFont typeface="Arial" charset="0"/>
              <a:buAutoNum type="arabicPeriod"/>
            </a:pPr>
            <a:r>
              <a:rPr lang="en-US" i="1" smtClean="0">
                <a:effectLst/>
                <a:latin typeface="Arial" charset="0"/>
              </a:rPr>
              <a:t>Quality of Life and Values</a:t>
            </a:r>
          </a:p>
          <a:p>
            <a:pPr marL="971550" lvl="1" indent="-514350" eaLnBrk="1" hangingPunct="1">
              <a:buFont typeface="Arial" charset="0"/>
              <a:buAutoNum type="arabicPeriod"/>
            </a:pPr>
            <a:r>
              <a:rPr lang="en-US" i="1" smtClean="0">
                <a:effectLst/>
                <a:latin typeface="Arial" charset="0"/>
              </a:rPr>
              <a:t>Behaviors and Systems</a:t>
            </a:r>
          </a:p>
          <a:p>
            <a:pPr marL="971550" lvl="1" indent="-514350" eaLnBrk="1" hangingPunct="1">
              <a:buFont typeface="Arial" charset="0"/>
              <a:buAutoNum type="arabicPeriod"/>
            </a:pPr>
            <a:r>
              <a:rPr lang="en-US" i="1" smtClean="0">
                <a:effectLst/>
                <a:latin typeface="Arial" charset="0"/>
              </a:rPr>
              <a:t>Future vision</a:t>
            </a:r>
            <a:endParaRPr lang="en-US">
              <a:effectLst>
                <a:outerShdw blurRad="38100" dist="38100" dir="2700000" algn="tl">
                  <a:srgbClr val="000000"/>
                </a:outerShdw>
              </a:effectLst>
              <a:latin typeface="Arial Narrow" charset="0"/>
            </a:endParaRPr>
          </a:p>
        </p:txBody>
      </p:sp>
      <p:pic>
        <p:nvPicPr>
          <p:cNvPr id="4" name="Picture 5" descr="compass.jpg"/>
          <p:cNvPicPr>
            <a:picLocks noChangeAspect="1"/>
          </p:cNvPicPr>
          <p:nvPr/>
        </p:nvPicPr>
        <p:blipFill>
          <a:blip r:embed="rId3"/>
          <a:srcRect/>
          <a:stretch>
            <a:fillRect/>
          </a:stretch>
        </p:blipFill>
        <p:spPr bwMode="auto">
          <a:xfrm>
            <a:off x="5486400" y="3048000"/>
            <a:ext cx="2252663" cy="2103438"/>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hangingPunct="1">
              <a:defRPr/>
            </a:pPr>
            <a:r>
              <a:rPr lang="en-US" sz="4000" smtClean="0">
                <a:effectLst>
                  <a:outerShdw blurRad="38100" dist="38100" dir="2700000" algn="tl">
                    <a:srgbClr val="000000"/>
                  </a:outerShdw>
                </a:effectLst>
                <a:latin typeface="Arial" charset="0"/>
                <a:ea typeface="+mj-ea"/>
                <a:cs typeface="Arial" charset="0"/>
              </a:rPr>
              <a:t>Practice Three:</a:t>
            </a:r>
            <a:br>
              <a:rPr lang="en-US" sz="4000" smtClean="0">
                <a:effectLst>
                  <a:outerShdw blurRad="38100" dist="38100" dir="2700000" algn="tl">
                    <a:srgbClr val="000000"/>
                  </a:outerShdw>
                </a:effectLst>
                <a:latin typeface="Arial" charset="0"/>
                <a:ea typeface="+mj-ea"/>
                <a:cs typeface="Arial" charset="0"/>
              </a:rPr>
            </a:br>
            <a:r>
              <a:rPr lang="en-US" sz="4000" smtClean="0">
                <a:effectLst>
                  <a:outerShdw blurRad="38100" dist="38100" dir="2700000" algn="tl">
                    <a:srgbClr val="000000"/>
                  </a:outerShdw>
                </a:effectLst>
                <a:latin typeface="Arial" charset="0"/>
                <a:ea typeface="+mj-ea"/>
                <a:cs typeface="Arial" charset="0"/>
              </a:rPr>
              <a:t>Aim for Healthy Soil</a:t>
            </a:r>
          </a:p>
        </p:txBody>
      </p:sp>
      <p:sp>
        <p:nvSpPr>
          <p:cNvPr id="3" name="Content Placeholder 2"/>
          <p:cNvSpPr>
            <a:spLocks noGrp="1"/>
          </p:cNvSpPr>
          <p:nvPr>
            <p:ph idx="1"/>
          </p:nvPr>
        </p:nvSpPr>
        <p:spPr>
          <a:xfrm>
            <a:off x="228600" y="1600200"/>
            <a:ext cx="8229600" cy="685800"/>
          </a:xfrm>
        </p:spPr>
        <p:txBody>
          <a:bodyPr rtlCol="0"/>
          <a:lstStyle/>
          <a:p>
            <a:pPr lvl="1" algn="ctr" eaLnBrk="1" fontAlgn="auto" hangingPunct="1">
              <a:spcAft>
                <a:spcPts val="0"/>
              </a:spcAft>
              <a:buFont typeface="Arial" charset="0"/>
              <a:buNone/>
              <a:defRPr/>
            </a:pPr>
            <a:r>
              <a:rPr lang="en-US" sz="3200" dirty="0" smtClean="0">
                <a:solidFill>
                  <a:srgbClr val="EDECE5"/>
                </a:solidFill>
                <a:ea typeface="+mn-ea"/>
                <a:cs typeface="Arial" charset="0"/>
              </a:rPr>
              <a:t>The Four Ecosystem Processes</a:t>
            </a:r>
            <a:endParaRPr lang="en-US" sz="3200" dirty="0" smtClean="0">
              <a:solidFill>
                <a:srgbClr val="EDECE5"/>
              </a:solidFill>
              <a:latin typeface="Arial" charset="0"/>
              <a:ea typeface="+mn-ea"/>
              <a:cs typeface="Arial" charset="0"/>
            </a:endParaRPr>
          </a:p>
        </p:txBody>
      </p:sp>
      <p:pic>
        <p:nvPicPr>
          <p:cNvPr id="4" name="Content Placeholder 5" descr="Ecosystems.tif"/>
          <p:cNvPicPr>
            <a:picLocks noChangeAspect="1"/>
          </p:cNvPicPr>
          <p:nvPr/>
        </p:nvPicPr>
        <p:blipFill>
          <a:blip r:embed="rId3"/>
          <a:srcRect/>
          <a:stretch>
            <a:fillRect/>
          </a:stretch>
        </p:blipFill>
        <p:spPr bwMode="auto">
          <a:xfrm>
            <a:off x="2743200" y="2362200"/>
            <a:ext cx="3505200" cy="35052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pitchFamily="34" charset="0"/>
              </a:rPr>
              <a:t>Importance of Soil Cover</a:t>
            </a:r>
            <a:endParaRPr lang="en-US" dirty="0">
              <a:ea typeface="+mj-ea"/>
              <a:cs typeface="Arial" pitchFamily="34" charset="0"/>
            </a:endParaRPr>
          </a:p>
        </p:txBody>
      </p:sp>
      <p:sp>
        <p:nvSpPr>
          <p:cNvPr id="3" name="Content Placeholder 2"/>
          <p:cNvSpPr>
            <a:spLocks noGrp="1"/>
          </p:cNvSpPr>
          <p:nvPr>
            <p:ph idx="1"/>
          </p:nvPr>
        </p:nvSpPr>
        <p:spPr/>
        <p:txBody>
          <a:bodyPr/>
          <a:lstStyle/>
          <a:p>
            <a:pPr eaLnBrk="1" hangingPunct="1">
              <a:buFont typeface="Arial" charset="0"/>
              <a:buNone/>
            </a:pPr>
            <a:endParaRPr lang="en-US" smtClean="0">
              <a:effectLst>
                <a:outerShdw blurRad="38100" dist="38100" dir="2700000" algn="tl">
                  <a:srgbClr val="000000"/>
                </a:outerShdw>
              </a:effectLst>
              <a:latin typeface="Arial Narrow" charset="0"/>
            </a:endParaRPr>
          </a:p>
          <a:p>
            <a:pPr eaLnBrk="1" hangingPunct="1">
              <a:buFont typeface="Arial" charset="0"/>
              <a:buNone/>
            </a:pPr>
            <a:r>
              <a:rPr lang="en-US" i="1" smtClean="0">
                <a:effectLst>
                  <a:outerShdw blurRad="38100" dist="38100" dir="2700000" algn="tl">
                    <a:srgbClr val="000000"/>
                  </a:outerShdw>
                </a:effectLst>
                <a:latin typeface="Arial Narrow" charset="0"/>
              </a:rPr>
              <a:t>Importance of soil cover </a:t>
            </a:r>
          </a:p>
          <a:p>
            <a:pPr eaLnBrk="1" hangingPunct="1"/>
            <a:r>
              <a:rPr lang="en-US" i="1" smtClean="0">
                <a:effectLst>
                  <a:outerShdw blurRad="38100" dist="38100" dir="2700000" algn="tl">
                    <a:srgbClr val="000000"/>
                  </a:outerShdw>
                </a:effectLst>
                <a:latin typeface="Arial Narrow" charset="0"/>
              </a:rPr>
              <a:t>In the functioning of the water cycle</a:t>
            </a:r>
          </a:p>
          <a:p>
            <a:pPr eaLnBrk="1" hangingPunct="1"/>
            <a:r>
              <a:rPr lang="en-US" i="1" smtClean="0">
                <a:effectLst>
                  <a:outerShdw blurRad="38100" dist="38100" dir="2700000" algn="tl">
                    <a:srgbClr val="000000"/>
                  </a:outerShdw>
                </a:effectLst>
                <a:latin typeface="Arial Narrow" charset="0"/>
              </a:rPr>
              <a:t>In the mineral cycle</a:t>
            </a:r>
          </a:p>
          <a:p>
            <a:pPr eaLnBrk="1" hangingPunct="1"/>
            <a:r>
              <a:rPr lang="en-US" i="1" smtClean="0">
                <a:effectLst>
                  <a:outerShdw blurRad="38100" dist="38100" dir="2700000" algn="tl">
                    <a:srgbClr val="000000"/>
                  </a:outerShdw>
                </a:effectLst>
                <a:latin typeface="Arial Narrow" charset="0"/>
              </a:rPr>
              <a:t>In biological community and succession</a:t>
            </a:r>
          </a:p>
          <a:p>
            <a:pPr eaLnBrk="1" hangingPunct="1"/>
            <a:r>
              <a:rPr lang="en-US" i="1" smtClean="0">
                <a:effectLst>
                  <a:outerShdw blurRad="38100" dist="38100" dir="2700000" algn="tl">
                    <a:srgbClr val="000000"/>
                  </a:outerShdw>
                </a:effectLst>
                <a:latin typeface="Arial Narrow" charset="0"/>
              </a:rPr>
              <a:t>In the flow of energy</a:t>
            </a:r>
            <a:endParaRPr lang="en-US" smtClean="0">
              <a:effectLst>
                <a:outerShdw blurRad="38100" dist="38100" dir="2700000" algn="tl">
                  <a:srgbClr val="000000"/>
                </a:outerShdw>
              </a:effectLst>
              <a:latin typeface="Arial Narrow" charset="0"/>
            </a:endParaRPr>
          </a:p>
          <a:p>
            <a:pPr eaLnBrk="1" hangingPunct="1">
              <a:buFont typeface="Arial" charset="0"/>
              <a:buNone/>
            </a:pPr>
            <a:endParaRPr lang="en-US" smtClean="0">
              <a:effectLst>
                <a:outerShdw blurRad="38100" dist="38100" dir="2700000" algn="tl">
                  <a:srgbClr val="000000"/>
                </a:outerShdw>
              </a:effectLst>
              <a:latin typeface="Arial Narrow" charset="0"/>
            </a:endParaRPr>
          </a:p>
          <a:p>
            <a:pPr eaLnBrk="1" hangingPunct="1">
              <a:buFont typeface="Arial" charset="0"/>
              <a:buNone/>
            </a:pPr>
            <a:endParaRPr lang="en-US" smtClean="0">
              <a:effectLst>
                <a:outerShdw blurRad="38100" dist="38100" dir="2700000" algn="tl">
                  <a:srgbClr val="000000"/>
                </a:outerShdw>
              </a:effectLst>
              <a:latin typeface="Arial Narrow" charset="0"/>
            </a:endParaRPr>
          </a:p>
          <a:p>
            <a:pPr eaLnBrk="1" hangingPunct="1"/>
            <a:endParaRPr lang="en-US" smtClean="0">
              <a:effectLst>
                <a:outerShdw blurRad="38100" dist="38100" dir="2700000" algn="tl">
                  <a:srgbClr val="000000"/>
                </a:outerShdw>
              </a:effectLst>
              <a:latin typeface="Arial Narrow" charset="0"/>
            </a:endParaRPr>
          </a:p>
        </p:txBody>
      </p:sp>
      <p:pic>
        <p:nvPicPr>
          <p:cNvPr id="4" name="Content Placeholder 5" descr="Ecosystems.tif"/>
          <p:cNvPicPr>
            <a:picLocks noChangeAspect="1"/>
          </p:cNvPicPr>
          <p:nvPr/>
        </p:nvPicPr>
        <p:blipFill>
          <a:blip r:embed="rId3"/>
          <a:srcRect/>
          <a:stretch>
            <a:fillRect/>
          </a:stretch>
        </p:blipFill>
        <p:spPr bwMode="auto">
          <a:xfrm>
            <a:off x="7467600" y="1447800"/>
            <a:ext cx="1143000" cy="11430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Arial" charset="0"/>
              </a:rPr>
              <a:t>Tools for Managing the Ecosystem</a:t>
            </a:r>
            <a:endParaRPr lang="en-US" dirty="0">
              <a:ea typeface="+mj-ea"/>
              <a:cs typeface="Arial" pitchFamily="34" charset="0"/>
            </a:endParaRPr>
          </a:p>
        </p:txBody>
      </p:sp>
      <p:pic>
        <p:nvPicPr>
          <p:cNvPr id="4" name="Picture 6" descr="C:\Users\Liz\Pictures\Tools_Ecosystem_Process.jpg"/>
          <p:cNvPicPr>
            <a:picLocks noGrp="1" noChangeAspect="1" noChangeArrowheads="1"/>
          </p:cNvPicPr>
          <p:nvPr>
            <p:ph idx="1"/>
          </p:nvPr>
        </p:nvPicPr>
        <p:blipFill>
          <a:blip r:embed="rId3"/>
          <a:srcRect/>
          <a:stretch>
            <a:fillRect/>
          </a:stretch>
        </p:blipFill>
        <p:spPr bwMode="auto">
          <a:xfrm>
            <a:off x="228600" y="2286000"/>
            <a:ext cx="8655050" cy="1477963"/>
          </a:xfrm>
          <a:ln>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Arial" charset="0"/>
              </a:rPr>
              <a:t>Practice Five:</a:t>
            </a:r>
            <a:br>
              <a:rPr lang="en-US" dirty="0" smtClean="0">
                <a:ea typeface="+mj-ea"/>
                <a:cs typeface="Arial" charset="0"/>
              </a:rPr>
            </a:br>
            <a:r>
              <a:rPr lang="en-US" dirty="0" smtClean="0">
                <a:ea typeface="+mj-ea"/>
                <a:cs typeface="Arial" charset="0"/>
              </a:rPr>
              <a:t>Testing Your Decisions</a:t>
            </a:r>
            <a:endParaRPr lang="en-US" dirty="0">
              <a:ea typeface="+mj-ea"/>
              <a:cs typeface="Arial" pitchFamily="34" charset="0"/>
            </a:endParaRPr>
          </a:p>
        </p:txBody>
      </p:sp>
      <p:pic>
        <p:nvPicPr>
          <p:cNvPr id="45058" name="Picture 5" descr="testing funnel.jpg"/>
          <p:cNvPicPr>
            <a:picLocks noChangeAspect="1"/>
          </p:cNvPicPr>
          <p:nvPr/>
        </p:nvPicPr>
        <p:blipFill>
          <a:blip r:embed="rId3"/>
          <a:srcRect/>
          <a:stretch>
            <a:fillRect/>
          </a:stretch>
        </p:blipFill>
        <p:spPr bwMode="auto">
          <a:xfrm>
            <a:off x="3276600" y="1524000"/>
            <a:ext cx="3297238" cy="517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7" name="Rectangle 3"/>
          <p:cNvSpPr>
            <a:spLocks noGrp="1"/>
          </p:cNvSpPr>
          <p:nvPr>
            <p:ph type="title"/>
          </p:nvPr>
        </p:nvSpPr>
        <p:spPr bwMode="auto">
          <a:noFill/>
        </p:spPr>
        <p:txBody>
          <a:bodyPr/>
          <a:lstStyle/>
          <a:p>
            <a:r>
              <a:rPr lang="en-US">
                <a:effectLst>
                  <a:outerShdw blurRad="38100" dist="38100" dir="2700000" algn="tl">
                    <a:srgbClr val="000000"/>
                  </a:outerShdw>
                </a:effectLst>
                <a:latin typeface="Arial" charset="0"/>
                <a:ea typeface="Arial" charset="0"/>
                <a:cs typeface="Arial" charset="0"/>
              </a:rPr>
              <a:t>1. Root Cause</a:t>
            </a:r>
          </a:p>
        </p:txBody>
      </p:sp>
      <p:sp>
        <p:nvSpPr>
          <p:cNvPr id="77829" name="Rectangle 5"/>
          <p:cNvSpPr>
            <a:spLocks noGrp="1"/>
          </p:cNvSpPr>
          <p:nvPr>
            <p:ph type="body" sz="half" idx="2"/>
          </p:nvPr>
        </p:nvSpPr>
        <p:spPr bwMode="auto">
          <a:noFill/>
        </p:spPr>
        <p:txBody>
          <a:bodyPr/>
          <a:lstStyle/>
          <a:p>
            <a:pPr eaLnBrk="1" hangingPunct="1">
              <a:buFont typeface="Arial" charset="0"/>
              <a:buNone/>
            </a:pPr>
            <a:r>
              <a:rPr lang="en-US" sz="2800" i="1">
                <a:effectLst>
                  <a:outerShdw blurRad="38100" dist="38100" dir="2700000" algn="tl">
                    <a:srgbClr val="000000"/>
                  </a:outerShdw>
                </a:effectLst>
                <a:latin typeface="Arial Narrow" charset="0"/>
              </a:rPr>
              <a:t>Does this action address the root cause of the problem?</a:t>
            </a:r>
          </a:p>
          <a:p>
            <a:pPr eaLnBrk="1" hangingPunct="1">
              <a:spcBef>
                <a:spcPct val="0"/>
              </a:spcBef>
              <a:buFont typeface="Arial" charset="0"/>
              <a:buNone/>
            </a:pPr>
            <a:endParaRPr lang="en-US" sz="2800" i="1">
              <a:effectLst>
                <a:outerShdw blurRad="38100" dist="38100" dir="2700000" algn="tl">
                  <a:srgbClr val="000000"/>
                </a:outerShdw>
              </a:effectLst>
              <a:latin typeface="Arial Narrow" charset="0"/>
            </a:endParaRPr>
          </a:p>
          <a:p>
            <a:pPr eaLnBrk="1" hangingPunct="1">
              <a:spcBef>
                <a:spcPct val="0"/>
              </a:spcBef>
              <a:buFont typeface="Arial" charset="0"/>
              <a:buNone/>
            </a:pPr>
            <a:endParaRPr lang="en-US" sz="2400" i="1">
              <a:effectLst>
                <a:outerShdw blurRad="38100" dist="38100" dir="2700000" algn="tl">
                  <a:srgbClr val="000000"/>
                </a:outerShdw>
              </a:effectLst>
              <a:latin typeface="Arial Narrow" charset="0"/>
            </a:endParaRPr>
          </a:p>
          <a:p>
            <a:pPr eaLnBrk="1" hangingPunct="1">
              <a:spcBef>
                <a:spcPct val="0"/>
              </a:spcBef>
            </a:pPr>
            <a:r>
              <a:rPr lang="en-US" sz="2800" i="1">
                <a:effectLst>
                  <a:outerShdw blurRad="38100" dist="38100" dir="2700000" algn="tl">
                    <a:srgbClr val="000000"/>
                  </a:outerShdw>
                </a:effectLst>
                <a:latin typeface="Arial Narrow" charset="0"/>
                <a:ea typeface="Arial" charset="0"/>
                <a:cs typeface="Arial" charset="0"/>
              </a:rPr>
              <a:t>Forces you to identify the underlying issue.</a:t>
            </a:r>
          </a:p>
          <a:p>
            <a:pPr eaLnBrk="1" hangingPunct="1">
              <a:spcBef>
                <a:spcPct val="0"/>
              </a:spcBef>
            </a:pPr>
            <a:r>
              <a:rPr lang="en-US" sz="2800" i="1">
                <a:effectLst>
                  <a:outerShdw blurRad="38100" dist="38100" dir="2700000" algn="tl">
                    <a:srgbClr val="000000"/>
                  </a:outerShdw>
                </a:effectLst>
                <a:latin typeface="Arial Narrow" charset="0"/>
                <a:ea typeface="Arial" charset="0"/>
                <a:cs typeface="Arial" charset="0"/>
              </a:rPr>
              <a:t>Avoids addressing only symptoms.</a:t>
            </a:r>
            <a:endParaRPr lang="en-US" sz="2400">
              <a:effectLst>
                <a:outerShdw blurRad="38100" dist="38100" dir="2700000" algn="tl">
                  <a:srgbClr val="000000"/>
                </a:outerShdw>
              </a:effectLst>
              <a:latin typeface="Arial Narrow" charset="0"/>
              <a:ea typeface="Arial" charset="0"/>
              <a:cs typeface="Arial" charset="0"/>
            </a:endParaRPr>
          </a:p>
          <a:p>
            <a:pPr eaLnBrk="1" hangingPunct="1">
              <a:buFont typeface="Arial" charset="0"/>
              <a:buNone/>
            </a:pPr>
            <a:endParaRPr lang="en-US" sz="2400" i="1">
              <a:effectLst>
                <a:outerShdw blurRad="38100" dist="38100" dir="2700000" algn="tl">
                  <a:srgbClr val="000000"/>
                </a:outerShdw>
              </a:effectLst>
              <a:latin typeface="Arial Narrow" charset="0"/>
            </a:endParaRPr>
          </a:p>
          <a:p>
            <a:endParaRPr lang="en-US" sz="2800">
              <a:effectLst/>
              <a:latin typeface="Arial Narrow" charset="0"/>
            </a:endParaRPr>
          </a:p>
        </p:txBody>
      </p:sp>
      <p:pic>
        <p:nvPicPr>
          <p:cNvPr id="4" name="Content Placeholder 5" descr="RootCause.tif"/>
          <p:cNvPicPr>
            <a:picLocks noChangeAspect="1"/>
          </p:cNvPicPr>
          <p:nvPr/>
        </p:nvPicPr>
        <p:blipFill>
          <a:blip r:embed="rId2"/>
          <a:srcRect/>
          <a:stretch>
            <a:fillRect/>
          </a:stretch>
        </p:blipFill>
        <p:spPr>
          <a:xfrm>
            <a:off x="547688" y="1600200"/>
            <a:ext cx="3856037" cy="4525963"/>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charset="0"/>
              </a:rPr>
              <a:t>2. Weak Link</a:t>
            </a:r>
            <a:endParaRPr lang="en-US" dirty="0">
              <a:ea typeface="+mj-ea"/>
              <a:cs typeface="Arial" pitchFamily="34" charset="0"/>
            </a:endParaRPr>
          </a:p>
        </p:txBody>
      </p:sp>
      <p:sp>
        <p:nvSpPr>
          <p:cNvPr id="3" name="Content Placeholder 2"/>
          <p:cNvSpPr>
            <a:spLocks noGrp="1"/>
          </p:cNvSpPr>
          <p:nvPr>
            <p:ph idx="1"/>
          </p:nvPr>
        </p:nvSpPr>
        <p:spPr/>
        <p:txBody>
          <a:bodyPr/>
          <a:lstStyle/>
          <a:p>
            <a:pPr eaLnBrk="1" hangingPunct="1">
              <a:buFont typeface="Arial" charset="0"/>
              <a:buNone/>
            </a:pPr>
            <a:r>
              <a:rPr lang="en-US" i="1" smtClean="0">
                <a:effectLst>
                  <a:outerShdw blurRad="38100" dist="38100" dir="2700000" algn="tl">
                    <a:srgbClr val="000000"/>
                  </a:outerShdw>
                </a:effectLst>
                <a:latin typeface="Arial Narrow" charset="0"/>
              </a:rPr>
              <a:t>Three types</a:t>
            </a:r>
            <a:endParaRPr lang="en-US" smtClean="0">
              <a:effectLst>
                <a:outerShdw blurRad="38100" dist="38100" dir="2700000" algn="tl">
                  <a:srgbClr val="000000"/>
                </a:outerShdw>
              </a:effectLst>
              <a:latin typeface="Arial Narrow" charset="0"/>
            </a:endParaRPr>
          </a:p>
          <a:p>
            <a:pPr eaLnBrk="1" hangingPunct="1"/>
            <a:r>
              <a:rPr lang="en-US" sz="2800" smtClean="0">
                <a:effectLst>
                  <a:outerShdw blurRad="38100" dist="38100" dir="2700000" algn="tl">
                    <a:srgbClr val="000000"/>
                  </a:outerShdw>
                </a:effectLst>
                <a:latin typeface="Arial Narrow" charset="0"/>
              </a:rPr>
              <a:t>Social</a:t>
            </a:r>
          </a:p>
          <a:p>
            <a:pPr eaLnBrk="1" hangingPunct="1"/>
            <a:r>
              <a:rPr lang="en-US" sz="2800" smtClean="0">
                <a:effectLst>
                  <a:outerShdw blurRad="38100" dist="38100" dir="2700000" algn="tl">
                    <a:srgbClr val="000000"/>
                  </a:outerShdw>
                </a:effectLst>
                <a:latin typeface="Arial Narrow" charset="0"/>
              </a:rPr>
              <a:t>Biological</a:t>
            </a:r>
          </a:p>
          <a:p>
            <a:pPr eaLnBrk="1" hangingPunct="1"/>
            <a:r>
              <a:rPr lang="en-US" sz="2800" smtClean="0">
                <a:effectLst>
                  <a:outerShdw blurRad="38100" dist="38100" dir="2700000" algn="tl">
                    <a:srgbClr val="000000"/>
                  </a:outerShdw>
                </a:effectLst>
                <a:latin typeface="Arial Narrow" charset="0"/>
              </a:rPr>
              <a:t>Financial</a:t>
            </a:r>
            <a:endParaRPr lang="en-US" smtClean="0">
              <a:effectLst>
                <a:outerShdw blurRad="38100" dist="38100" dir="2700000" algn="tl">
                  <a:srgbClr val="000000"/>
                </a:outerShdw>
              </a:effectLst>
              <a:latin typeface="Arial Narrow" charset="0"/>
            </a:endParaRPr>
          </a:p>
        </p:txBody>
      </p:sp>
      <p:pic>
        <p:nvPicPr>
          <p:cNvPr id="4" name="Picture 5" descr="Broken chain.tif"/>
          <p:cNvPicPr>
            <a:picLocks noChangeAspect="1"/>
          </p:cNvPicPr>
          <p:nvPr/>
        </p:nvPicPr>
        <p:blipFill>
          <a:blip r:embed="rId3"/>
          <a:srcRect/>
          <a:stretch>
            <a:fillRect/>
          </a:stretch>
        </p:blipFill>
        <p:spPr bwMode="auto">
          <a:xfrm>
            <a:off x="3429000" y="2133600"/>
            <a:ext cx="4648200" cy="22098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pitchFamily="34" charset="0"/>
              </a:rPr>
              <a:t>Social Weak Link</a:t>
            </a:r>
            <a:endParaRPr lang="en-US" dirty="0">
              <a:ea typeface="+mj-ea"/>
              <a:cs typeface="Arial" pitchFamily="34" charset="0"/>
            </a:endParaRPr>
          </a:p>
        </p:txBody>
      </p:sp>
      <p:pic>
        <p:nvPicPr>
          <p:cNvPr id="4" name="Content Placeholder 5" descr="SocialWeakLink.tif"/>
          <p:cNvPicPr>
            <a:picLocks noGrp="1" noChangeAspect="1"/>
          </p:cNvPicPr>
          <p:nvPr>
            <p:ph idx="1"/>
          </p:nvPr>
        </p:nvPicPr>
        <p:blipFill>
          <a:blip r:embed="rId3"/>
          <a:srcRect/>
          <a:stretch>
            <a:fillRect/>
          </a:stretch>
        </p:blipFill>
        <p:spPr>
          <a:xfrm>
            <a:off x="3352800" y="1447800"/>
            <a:ext cx="2447925" cy="4525963"/>
          </a:xfrm>
          <a:effectLst>
            <a:outerShdw blurRad="50800" dist="38100" dir="2700000" algn="tl" rotWithShape="0">
              <a:prstClr val="black">
                <a:alpha val="40000"/>
              </a:prstClr>
            </a:outerShdw>
          </a:effectLst>
        </p:spPr>
      </p:pic>
      <p:sp>
        <p:nvSpPr>
          <p:cNvPr id="51203" name="Rectangle 4"/>
          <p:cNvSpPr>
            <a:spLocks noChangeArrowheads="1"/>
          </p:cNvSpPr>
          <p:nvPr/>
        </p:nvSpPr>
        <p:spPr bwMode="auto">
          <a:xfrm>
            <a:off x="685800" y="1600200"/>
            <a:ext cx="2057400" cy="2227263"/>
          </a:xfrm>
          <a:prstGeom prst="rect">
            <a:avLst/>
          </a:prstGeom>
          <a:noFill/>
          <a:ln w="9525">
            <a:noFill/>
            <a:miter lim="800000"/>
            <a:headEnd/>
            <a:tailEnd/>
          </a:ln>
        </p:spPr>
        <p:txBody>
          <a:bodyPr>
            <a:prstTxWarp prst="textNoShape">
              <a:avLst/>
            </a:prstTxWarp>
            <a:spAutoFit/>
          </a:bodyPr>
          <a:lstStyle/>
          <a:p>
            <a:pPr algn="ctr"/>
            <a:r>
              <a:rPr lang="en-US" sz="2800" i="1">
                <a:latin typeface="Arial Narrow" charset="0"/>
              </a:rPr>
              <a:t>Are there any social</a:t>
            </a:r>
          </a:p>
          <a:p>
            <a:pPr algn="ctr"/>
            <a:r>
              <a:rPr lang="en-US" sz="2800" i="1">
                <a:latin typeface="Arial Narrow" charset="0"/>
              </a:rPr>
              <a:t>concerns regarding this action?</a:t>
            </a:r>
          </a:p>
        </p:txBody>
      </p:sp>
      <p:sp>
        <p:nvSpPr>
          <p:cNvPr id="7" name="Rectangle 6"/>
          <p:cNvSpPr/>
          <p:nvPr/>
        </p:nvSpPr>
        <p:spPr>
          <a:xfrm>
            <a:off x="5867400" y="3886200"/>
            <a:ext cx="3048000" cy="1373188"/>
          </a:xfrm>
          <a:prstGeom prst="rect">
            <a:avLst/>
          </a:prstGeom>
        </p:spPr>
        <p:txBody>
          <a:bodyPr>
            <a:prstTxWarp prst="textNoShape">
              <a:avLst/>
            </a:prstTxWarp>
            <a:spAutoFit/>
          </a:bodyPr>
          <a:lstStyle/>
          <a:p>
            <a:pPr algn="ctr">
              <a:buFont typeface="Arial" charset="0"/>
              <a:buNone/>
            </a:pPr>
            <a:r>
              <a:rPr lang="en-US" sz="2800" i="1">
                <a:solidFill>
                  <a:schemeClr val="bg1"/>
                </a:solidFill>
                <a:latin typeface="Arial Narrow" charset="0"/>
                <a:ea typeface="Arial" charset="0"/>
                <a:cs typeface="Arial" charset="0"/>
              </a:rPr>
              <a:t>Avoids misunderstandings</a:t>
            </a:r>
          </a:p>
          <a:p>
            <a:pPr algn="ctr">
              <a:buFont typeface="Arial" charset="0"/>
              <a:buNone/>
            </a:pPr>
            <a:r>
              <a:rPr lang="en-US" sz="2800" i="1">
                <a:solidFill>
                  <a:schemeClr val="bg1"/>
                </a:solidFill>
                <a:latin typeface="Arial Narrow" charset="0"/>
                <a:ea typeface="Arial" charset="0"/>
                <a:cs typeface="Arial" charset="0"/>
              </a:rPr>
              <a:t>or personal obstacles</a:t>
            </a:r>
            <a:r>
              <a:rPr lang="en-US">
                <a:solidFill>
                  <a:schemeClr val="bg1"/>
                </a:solidFill>
                <a:effectLst>
                  <a:outerShdw blurRad="38100" dist="38100" dir="2700000" algn="tl">
                    <a:srgbClr val="000000"/>
                  </a:outerShdw>
                </a:effectLst>
                <a:latin typeface="Arial Narrow" charset="0"/>
                <a:ea typeface="Arial" charset="0"/>
                <a:cs typeface="Arial" charset="0"/>
              </a:rPr>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pitchFamily="34" charset="0"/>
              </a:rPr>
              <a:t>Biological Weak Link</a:t>
            </a:r>
            <a:endParaRPr lang="en-US" dirty="0">
              <a:ea typeface="+mj-ea"/>
              <a:cs typeface="Arial" pitchFamily="34" charset="0"/>
            </a:endParaRPr>
          </a:p>
        </p:txBody>
      </p:sp>
      <p:sp>
        <p:nvSpPr>
          <p:cNvPr id="53250" name="Rectangle 8"/>
          <p:cNvSpPr>
            <a:spLocks noChangeArrowheads="1"/>
          </p:cNvSpPr>
          <p:nvPr/>
        </p:nvSpPr>
        <p:spPr bwMode="auto">
          <a:xfrm>
            <a:off x="1295400" y="1873250"/>
            <a:ext cx="5943600" cy="946150"/>
          </a:xfrm>
          <a:prstGeom prst="rect">
            <a:avLst/>
          </a:prstGeom>
          <a:noFill/>
          <a:ln w="9525">
            <a:noFill/>
            <a:miter lim="800000"/>
            <a:headEnd/>
            <a:tailEnd/>
          </a:ln>
        </p:spPr>
        <p:txBody>
          <a:bodyPr>
            <a:prstTxWarp prst="textNoShape">
              <a:avLst/>
            </a:prstTxWarp>
            <a:spAutoFit/>
          </a:bodyPr>
          <a:lstStyle/>
          <a:p>
            <a:r>
              <a:rPr lang="en-US" sz="2800" i="1">
                <a:latin typeface="Arial Narrow" charset="0"/>
              </a:rPr>
              <a:t>Does  this action address the weakest point in the life cycle of this organism? </a:t>
            </a:r>
            <a:endParaRPr lang="en-US" sz="2800">
              <a:latin typeface="Arial Narrow" charset="0"/>
            </a:endParaRPr>
          </a:p>
        </p:txBody>
      </p:sp>
      <p:pic>
        <p:nvPicPr>
          <p:cNvPr id="11" name="Content Placeholder 5" descr="BiologicalWeakLink.tif"/>
          <p:cNvPicPr>
            <a:picLocks noGrp="1" noChangeAspect="1"/>
          </p:cNvPicPr>
          <p:nvPr>
            <p:ph idx="1"/>
          </p:nvPr>
        </p:nvPicPr>
        <p:blipFill>
          <a:blip r:embed="rId3"/>
          <a:srcRect/>
          <a:stretch>
            <a:fillRect/>
          </a:stretch>
        </p:blipFill>
        <p:spPr>
          <a:xfrm>
            <a:off x="914400" y="3505200"/>
            <a:ext cx="7391400" cy="1371600"/>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lstStyle/>
          <a:p>
            <a:pPr eaLnBrk="1" fontAlgn="auto" hangingPunct="1">
              <a:spcAft>
                <a:spcPts val="0"/>
              </a:spcAft>
              <a:defRPr/>
            </a:pPr>
            <a:r>
              <a:rPr lang="en-US" dirty="0" smtClean="0">
                <a:ea typeface="+mj-ea"/>
                <a:cs typeface="Arial" pitchFamily="34" charset="0"/>
              </a:rPr>
              <a:t>Holistic Management</a:t>
            </a:r>
            <a:endParaRPr lang="en-US" dirty="0">
              <a:ea typeface="+mj-ea"/>
              <a:cs typeface="Arial" pitchFamily="34" charset="0"/>
            </a:endParaRPr>
          </a:p>
        </p:txBody>
      </p:sp>
      <p:sp>
        <p:nvSpPr>
          <p:cNvPr id="6" name="Content Placeholder 5"/>
          <p:cNvSpPr>
            <a:spLocks/>
          </p:cNvSpPr>
          <p:nvPr/>
        </p:nvSpPr>
        <p:spPr bwMode="auto">
          <a:xfrm>
            <a:off x="2133600" y="4267200"/>
            <a:ext cx="9220200" cy="4343400"/>
          </a:xfrm>
          <a:prstGeom prst="rect">
            <a:avLst/>
          </a:prstGeom>
          <a:noFill/>
          <a:ln w="9525">
            <a:noFill/>
            <a:miter lim="800000"/>
            <a:headEnd/>
            <a:tailEnd/>
          </a:ln>
        </p:spPr>
        <p:txBody>
          <a:bodyPr>
            <a:prstTxWarp prst="textNoShape">
              <a:avLst/>
            </a:prstTxWarp>
          </a:bodyPr>
          <a:lstStyle/>
          <a:p>
            <a:pPr indent="-342900" eaLnBrk="0" hangingPunct="0">
              <a:lnSpc>
                <a:spcPct val="80000"/>
              </a:lnSpc>
              <a:spcBef>
                <a:spcPct val="20000"/>
              </a:spcBef>
              <a:buFont typeface="Arial" charset="0"/>
              <a:buNone/>
            </a:pPr>
            <a:endParaRPr lang="en-US">
              <a:solidFill>
                <a:schemeClr val="tx2"/>
              </a:solidFill>
              <a:effectLst>
                <a:outerShdw blurRad="38100" dist="38100" dir="2700000" algn="tl">
                  <a:srgbClr val="000000"/>
                </a:outerShdw>
              </a:effectLst>
              <a:latin typeface="Comic Sans MS" charset="0"/>
            </a:endParaRPr>
          </a:p>
          <a:p>
            <a:pPr indent="-342900" eaLnBrk="0" hangingPunct="0">
              <a:lnSpc>
                <a:spcPct val="80000"/>
              </a:lnSpc>
              <a:spcBef>
                <a:spcPct val="20000"/>
              </a:spcBef>
              <a:buFont typeface="Arial" charset="0"/>
              <a:buChar char="•"/>
            </a:pPr>
            <a:endParaRPr lang="en-US" sz="3000" u="sng">
              <a:solidFill>
                <a:schemeClr val="bg1"/>
              </a:solidFill>
              <a:effectLst>
                <a:outerShdw blurRad="38100" dist="38100" dir="2700000" algn="tl">
                  <a:srgbClr val="000000"/>
                </a:outerShdw>
              </a:effectLst>
              <a:latin typeface="Arial Narrow" charset="0"/>
            </a:endParaRPr>
          </a:p>
          <a:p>
            <a:pPr indent="-342900" eaLnBrk="0" hangingPunct="0">
              <a:lnSpc>
                <a:spcPct val="80000"/>
              </a:lnSpc>
              <a:spcBef>
                <a:spcPct val="20000"/>
              </a:spcBef>
              <a:buFont typeface="Arial" charset="0"/>
              <a:buChar char="•"/>
            </a:pPr>
            <a:endParaRPr lang="en-US" sz="3000">
              <a:solidFill>
                <a:schemeClr val="bg1"/>
              </a:solidFill>
              <a:effectLst>
                <a:outerShdw blurRad="38100" dist="38100" dir="2700000" algn="tl">
                  <a:srgbClr val="000000"/>
                </a:outerShdw>
              </a:effectLst>
              <a:latin typeface="Arial Narrow" charset="0"/>
            </a:endParaRPr>
          </a:p>
        </p:txBody>
      </p:sp>
      <p:sp>
        <p:nvSpPr>
          <p:cNvPr id="18440" name="Rectangle 1032"/>
          <p:cNvSpPr>
            <a:spLocks noGrp="1"/>
          </p:cNvSpPr>
          <p:nvPr>
            <p:ph type="body" idx="4294967295"/>
          </p:nvPr>
        </p:nvSpPr>
        <p:spPr bwMode="auto">
          <a:noFill/>
        </p:spPr>
        <p:txBody>
          <a:bodyPr/>
          <a:lstStyle/>
          <a:p>
            <a:pPr>
              <a:lnSpc>
                <a:spcPct val="80000"/>
              </a:lnSpc>
              <a:buFont typeface="Arial" charset="0"/>
              <a:buNone/>
            </a:pPr>
            <a:r>
              <a:rPr lang="en-US" i="1">
                <a:effectLst>
                  <a:outerShdw blurRad="38100" dist="38100" dir="2700000" algn="tl">
                    <a:srgbClr val="000000"/>
                  </a:outerShdw>
                </a:effectLst>
                <a:latin typeface="Arial" charset="0"/>
              </a:rPr>
              <a:t>Holistic Management</a:t>
            </a:r>
            <a:r>
              <a:rPr lang="en-US" i="1" baseline="30000">
                <a:effectLst>
                  <a:outerShdw blurRad="38100" dist="38100" dir="2700000" algn="tl">
                    <a:srgbClr val="000000"/>
                  </a:outerShdw>
                </a:effectLst>
                <a:latin typeface="Arial" charset="0"/>
              </a:rPr>
              <a:t>®</a:t>
            </a:r>
            <a:r>
              <a:rPr lang="en-US" i="1">
                <a:effectLst>
                  <a:outerShdw blurRad="38100" dist="38100" dir="2700000" algn="tl">
                    <a:srgbClr val="000000"/>
                  </a:outerShdw>
                </a:effectLst>
                <a:latin typeface="Arial" charset="0"/>
              </a:rPr>
              <a:t> is a whole farm planning system designed to:</a:t>
            </a:r>
            <a:endParaRPr lang="en-US" sz="2600" i="1">
              <a:effectLst>
                <a:outerShdw blurRad="38100" dist="38100" dir="2700000" algn="tl">
                  <a:srgbClr val="000000"/>
                </a:outerShdw>
              </a:effectLst>
              <a:latin typeface="Arial" charset="0"/>
            </a:endParaRPr>
          </a:p>
          <a:p>
            <a:pPr>
              <a:lnSpc>
                <a:spcPct val="80000"/>
              </a:lnSpc>
              <a:buFont typeface="Arial" charset="0"/>
              <a:buNone/>
            </a:pPr>
            <a:endParaRPr lang="en-US" sz="2600" i="1">
              <a:effectLst>
                <a:outerShdw blurRad="38100" dist="38100" dir="2700000" algn="tl">
                  <a:srgbClr val="000000"/>
                </a:outerShdw>
              </a:effectLst>
              <a:latin typeface="Arial" charset="0"/>
            </a:endParaRPr>
          </a:p>
          <a:p>
            <a:pPr>
              <a:lnSpc>
                <a:spcPct val="80000"/>
              </a:lnSpc>
            </a:pPr>
            <a:r>
              <a:rPr lang="en-US" sz="2800" i="1">
                <a:effectLst>
                  <a:outerShdw blurRad="38100" dist="38100" dir="2700000" algn="tl">
                    <a:srgbClr val="000000"/>
                  </a:outerShdw>
                </a:effectLst>
                <a:latin typeface="Arial" charset="0"/>
              </a:rPr>
              <a:t>Help you better manage your land </a:t>
            </a:r>
          </a:p>
          <a:p>
            <a:pPr>
              <a:lnSpc>
                <a:spcPct val="80000"/>
              </a:lnSpc>
            </a:pPr>
            <a:r>
              <a:rPr lang="en-US" sz="2800" i="1">
                <a:effectLst>
                  <a:outerShdw blurRad="38100" dist="38100" dir="2700000" algn="tl">
                    <a:srgbClr val="000000"/>
                  </a:outerShdw>
                </a:effectLst>
                <a:latin typeface="Arial" charset="0"/>
              </a:rPr>
              <a:t>Achieve sustainable environmental, economic, and social objectives</a:t>
            </a:r>
          </a:p>
          <a:p>
            <a:pPr>
              <a:lnSpc>
                <a:spcPct val="80000"/>
              </a:lnSpc>
            </a:pPr>
            <a:r>
              <a:rPr lang="en-US" sz="2800" i="1">
                <a:solidFill>
                  <a:schemeClr val="tx2"/>
                </a:solidFill>
                <a:effectLst>
                  <a:outerShdw blurRad="38100" dist="38100" dir="2700000" algn="tl">
                    <a:srgbClr val="000000"/>
                  </a:outerShdw>
                </a:effectLst>
                <a:latin typeface="Arial" charset="0"/>
              </a:rPr>
              <a:t>Ensure you consider what you value most deeply</a:t>
            </a:r>
          </a:p>
          <a:p>
            <a:pPr>
              <a:lnSpc>
                <a:spcPct val="80000"/>
              </a:lnSpc>
            </a:pPr>
            <a:r>
              <a:rPr lang="en-US" sz="2800" i="1">
                <a:solidFill>
                  <a:schemeClr val="tx2"/>
                </a:solidFill>
                <a:effectLst>
                  <a:outerShdw blurRad="38100" dist="38100" dir="2700000" algn="tl">
                    <a:srgbClr val="000000"/>
                  </a:outerShdw>
                </a:effectLst>
                <a:latin typeface="Arial" charset="0"/>
              </a:rPr>
              <a:t>Make decisions that move you toward what you desire for your farm, your family, and your life</a:t>
            </a:r>
            <a:endParaRPr lang="en-US" sz="2400" i="1">
              <a:solidFill>
                <a:schemeClr val="tx2"/>
              </a:solidFill>
              <a:effectLst>
                <a:outerShdw blurRad="38100" dist="38100" dir="2700000" algn="tl">
                  <a:srgbClr val="000000"/>
                </a:outerShdw>
              </a:effectLst>
              <a:latin typeface="Arial" charset="0"/>
            </a:endParaRPr>
          </a:p>
          <a:p>
            <a:endParaRPr lang="en-US" sz="2800">
              <a:effectLst/>
              <a:latin typeface="Arial Narrow"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pitchFamily="34" charset="0"/>
              </a:rPr>
              <a:t>Financial Weak Link</a:t>
            </a:r>
            <a:endParaRPr lang="en-US" dirty="0">
              <a:ea typeface="+mj-ea"/>
              <a:cs typeface="Arial" pitchFamily="34" charset="0"/>
            </a:endParaRPr>
          </a:p>
        </p:txBody>
      </p:sp>
      <p:sp>
        <p:nvSpPr>
          <p:cNvPr id="55298" name="Rectangle 8"/>
          <p:cNvSpPr>
            <a:spLocks noChangeArrowheads="1"/>
          </p:cNvSpPr>
          <p:nvPr/>
        </p:nvSpPr>
        <p:spPr bwMode="auto">
          <a:xfrm>
            <a:off x="914400" y="1539875"/>
            <a:ext cx="7162800" cy="946150"/>
          </a:xfrm>
          <a:prstGeom prst="rect">
            <a:avLst/>
          </a:prstGeom>
          <a:noFill/>
          <a:ln w="9525">
            <a:noFill/>
            <a:miter lim="800000"/>
            <a:headEnd/>
            <a:tailEnd/>
          </a:ln>
        </p:spPr>
        <p:txBody>
          <a:bodyPr>
            <a:prstTxWarp prst="textNoShape">
              <a:avLst/>
            </a:prstTxWarp>
            <a:spAutoFit/>
          </a:bodyPr>
          <a:lstStyle/>
          <a:p>
            <a:r>
              <a:rPr lang="en-US" sz="2800" i="1">
                <a:latin typeface="Arial Narrow" charset="0"/>
              </a:rPr>
              <a:t>In this enterprise, what single thing will have the greatest impact on your ability to generate income?</a:t>
            </a:r>
            <a:endParaRPr lang="en-US">
              <a:latin typeface="Arial Narrow" charset="0"/>
            </a:endParaRPr>
          </a:p>
        </p:txBody>
      </p:sp>
      <p:sp>
        <p:nvSpPr>
          <p:cNvPr id="10" name="Rectangle 9"/>
          <p:cNvSpPr/>
          <p:nvPr/>
        </p:nvSpPr>
        <p:spPr>
          <a:xfrm>
            <a:off x="1143000" y="4968875"/>
            <a:ext cx="6477000" cy="946150"/>
          </a:xfrm>
          <a:prstGeom prst="rect">
            <a:avLst/>
          </a:prstGeom>
        </p:spPr>
        <p:txBody>
          <a:bodyPr>
            <a:prstTxWarp prst="textNoShape">
              <a:avLst/>
            </a:prstTxWarp>
            <a:spAutoFit/>
          </a:bodyPr>
          <a:lstStyle/>
          <a:p>
            <a:r>
              <a:rPr lang="en-US" sz="2800" i="1">
                <a:solidFill>
                  <a:schemeClr val="bg1"/>
                </a:solidFill>
                <a:effectLst>
                  <a:outerShdw blurRad="38100" dist="38100" dir="2700000" algn="tl">
                    <a:srgbClr val="000000"/>
                  </a:outerShdw>
                </a:effectLst>
                <a:latin typeface="Arial Narrow" charset="0"/>
                <a:ea typeface="Arial" charset="0"/>
                <a:cs typeface="Arial" charset="0"/>
              </a:rPr>
              <a:t>By investing funds where they give the greatest return, maximize your return on investment</a:t>
            </a:r>
            <a:endParaRPr lang="en-US">
              <a:solidFill>
                <a:schemeClr val="bg1"/>
              </a:solidFill>
              <a:effectLst>
                <a:outerShdw blurRad="38100" dist="38100" dir="2700000" algn="tl">
                  <a:srgbClr val="000000"/>
                </a:outerShdw>
              </a:effectLst>
              <a:latin typeface="Arial Narrow" charset="0"/>
            </a:endParaRPr>
          </a:p>
        </p:txBody>
      </p:sp>
      <p:pic>
        <p:nvPicPr>
          <p:cNvPr id="7" name="Content Placeholder 5" descr="FinancialWeakLink.tif"/>
          <p:cNvPicPr>
            <a:picLocks noGrp="1" noChangeAspect="1"/>
          </p:cNvPicPr>
          <p:nvPr>
            <p:ph idx="1"/>
          </p:nvPr>
        </p:nvPicPr>
        <p:blipFill>
          <a:blip r:embed="rId3"/>
          <a:srcRect/>
          <a:stretch>
            <a:fillRect/>
          </a:stretch>
        </p:blipFill>
        <p:spPr>
          <a:xfrm>
            <a:off x="990600" y="2819400"/>
            <a:ext cx="7315200" cy="1828800"/>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charset="0"/>
              </a:rPr>
              <a:t>3. Comparing Options</a:t>
            </a:r>
            <a:endParaRPr lang="en-US" dirty="0">
              <a:ea typeface="+mj-ea"/>
              <a:cs typeface="Arial" pitchFamily="34" charset="0"/>
            </a:endParaRPr>
          </a:p>
        </p:txBody>
      </p:sp>
      <p:sp>
        <p:nvSpPr>
          <p:cNvPr id="3" name="Content Placeholder 2"/>
          <p:cNvSpPr>
            <a:spLocks noGrp="1"/>
          </p:cNvSpPr>
          <p:nvPr>
            <p:ph idx="1"/>
          </p:nvPr>
        </p:nvSpPr>
        <p:spPr/>
        <p:txBody>
          <a:bodyPr/>
          <a:lstStyle/>
          <a:p>
            <a:pPr algn="ctr" eaLnBrk="1" hangingPunct="1">
              <a:buFont typeface="Arial" charset="0"/>
              <a:buNone/>
            </a:pPr>
            <a:r>
              <a:rPr lang="en-US" sz="2800" i="1" smtClean="0">
                <a:effectLst>
                  <a:outerShdw blurRad="38100" dist="38100" dir="2700000" algn="tl">
                    <a:srgbClr val="000000"/>
                  </a:outerShdw>
                </a:effectLst>
                <a:latin typeface="Arial Narrow" charset="0"/>
              </a:rPr>
              <a:t>Based on your holistic goal</a:t>
            </a:r>
            <a:r>
              <a:rPr lang="en-US" sz="2800" smtClean="0">
                <a:effectLst>
                  <a:outerShdw blurRad="38100" dist="38100" dir="2700000" algn="tl">
                    <a:srgbClr val="000000"/>
                  </a:outerShdw>
                </a:effectLst>
                <a:latin typeface="Arial Narrow" charset="0"/>
              </a:rPr>
              <a:t>. . .</a:t>
            </a:r>
            <a:endParaRPr lang="en-US" smtClean="0">
              <a:effectLst>
                <a:outerShdw blurRad="38100" dist="38100" dir="2700000" algn="tl">
                  <a:srgbClr val="000000"/>
                </a:outerShdw>
              </a:effectLst>
              <a:latin typeface="Arial Narrow" charset="0"/>
            </a:endParaRPr>
          </a:p>
        </p:txBody>
      </p:sp>
      <p:pic>
        <p:nvPicPr>
          <p:cNvPr id="4" name="Content Placeholder 8" descr="ComparingOptions.tif"/>
          <p:cNvPicPr>
            <a:picLocks noChangeAspect="1"/>
          </p:cNvPicPr>
          <p:nvPr/>
        </p:nvPicPr>
        <p:blipFill>
          <a:blip r:embed="rId3"/>
          <a:srcRect/>
          <a:stretch>
            <a:fillRect/>
          </a:stretch>
        </p:blipFill>
        <p:spPr>
          <a:xfrm>
            <a:off x="2133600" y="2209800"/>
            <a:ext cx="5022850" cy="2682875"/>
          </a:xfrm>
          <a:prstGeom prst="rect">
            <a:avLst/>
          </a:prstGeom>
          <a:effectLst>
            <a:outerShdw blurRad="50800" dist="38100" dir="2700000" algn="tl" rotWithShape="0">
              <a:prstClr val="black">
                <a:alpha val="40000"/>
              </a:prstClr>
            </a:outerShdw>
          </a:effectLst>
        </p:spPr>
      </p:pic>
      <p:sp>
        <p:nvSpPr>
          <p:cNvPr id="5" name="Rectangle 4"/>
          <p:cNvSpPr/>
          <p:nvPr/>
        </p:nvSpPr>
        <p:spPr>
          <a:xfrm>
            <a:off x="1981200" y="5105400"/>
            <a:ext cx="5486400" cy="519113"/>
          </a:xfrm>
          <a:prstGeom prst="rect">
            <a:avLst/>
          </a:prstGeom>
        </p:spPr>
        <p:txBody>
          <a:bodyPr>
            <a:prstTxWarp prst="textNoShape">
              <a:avLst/>
            </a:prstTxWarp>
            <a:spAutoFit/>
          </a:bodyPr>
          <a:lstStyle/>
          <a:p>
            <a:pPr algn="ctr"/>
            <a:r>
              <a:rPr lang="en-US" sz="2800" i="1">
                <a:solidFill>
                  <a:schemeClr val="bg1"/>
                </a:solidFill>
                <a:effectLst>
                  <a:outerShdw blurRad="38100" dist="38100" dir="2700000" algn="tl">
                    <a:srgbClr val="000000"/>
                  </a:outerShdw>
                </a:effectLst>
                <a:latin typeface="Arial Narrow" charset="0"/>
                <a:ea typeface="Arial" charset="0"/>
                <a:cs typeface="Arial" charset="0"/>
              </a:rPr>
              <a:t>What is the biggest bang for your buck?</a:t>
            </a:r>
            <a:endParaRPr lang="en-US" sz="2800">
              <a:solidFill>
                <a:schemeClr val="bg1"/>
              </a:solidFill>
              <a:effectLst>
                <a:outerShdw blurRad="38100" dist="38100" dir="2700000" algn="tl">
                  <a:srgbClr val="000000"/>
                </a:outerShdw>
              </a:effectLst>
              <a:latin typeface="Arial Narrow"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pitchFamily="34" charset="0"/>
              </a:rPr>
              <a:t>4. Gross Profit Analysis</a:t>
            </a:r>
            <a:endParaRPr lang="en-US" dirty="0">
              <a:ea typeface="+mj-ea"/>
              <a:cs typeface="Arial" pitchFamily="34" charset="0"/>
            </a:endParaRPr>
          </a:p>
        </p:txBody>
      </p:sp>
      <p:sp>
        <p:nvSpPr>
          <p:cNvPr id="3" name="Content Placeholder 2"/>
          <p:cNvSpPr>
            <a:spLocks noGrp="1"/>
          </p:cNvSpPr>
          <p:nvPr>
            <p:ph idx="1"/>
          </p:nvPr>
        </p:nvSpPr>
        <p:spPr>
          <a:xfrm>
            <a:off x="533400" y="5257800"/>
            <a:ext cx="8229600" cy="533400"/>
          </a:xfrm>
        </p:spPr>
        <p:txBody>
          <a:bodyPr/>
          <a:lstStyle/>
          <a:p>
            <a:pPr algn="ctr" eaLnBrk="1" hangingPunct="1">
              <a:buFont typeface="Arial" charset="0"/>
              <a:buNone/>
            </a:pPr>
            <a:r>
              <a:rPr lang="en-US" sz="2800" i="1" smtClean="0">
                <a:effectLst>
                  <a:outerShdw blurRad="38100" dist="38100" dir="2700000" algn="tl">
                    <a:srgbClr val="000000"/>
                  </a:outerShdw>
                </a:effectLst>
                <a:latin typeface="Arial Narrow" charset="0"/>
                <a:ea typeface="Arial" charset="0"/>
                <a:cs typeface="Arial" charset="0"/>
              </a:rPr>
              <a:t>Which enterprise(s) contribute the most?</a:t>
            </a:r>
            <a:endParaRPr lang="en-US" sz="2400" smtClean="0">
              <a:effectLst>
                <a:outerShdw blurRad="38100" dist="38100" dir="2700000" algn="tl">
                  <a:srgbClr val="000000"/>
                </a:outerShdw>
              </a:effectLst>
              <a:latin typeface="Arial Narrow" charset="0"/>
              <a:ea typeface="Arial" charset="0"/>
              <a:cs typeface="Arial" charset="0"/>
            </a:endParaRPr>
          </a:p>
          <a:p>
            <a:pPr eaLnBrk="1" hangingPunct="1"/>
            <a:endParaRPr lang="en-US" sz="2400" b="1" smtClean="0">
              <a:effectLst>
                <a:outerShdw blurRad="38100" dist="38100" dir="2700000" algn="tl">
                  <a:srgbClr val="000000"/>
                </a:outerShdw>
              </a:effectLst>
              <a:latin typeface="Arial Narrow" charset="0"/>
            </a:endParaRPr>
          </a:p>
        </p:txBody>
      </p:sp>
      <p:pic>
        <p:nvPicPr>
          <p:cNvPr id="4" name="Content Placeholder 5" descr="Chart.tif"/>
          <p:cNvPicPr>
            <a:picLocks noChangeAspect="1"/>
          </p:cNvPicPr>
          <p:nvPr/>
        </p:nvPicPr>
        <p:blipFill>
          <a:blip r:embed="rId3"/>
          <a:srcRect/>
          <a:stretch>
            <a:fillRect/>
          </a:stretch>
        </p:blipFill>
        <p:spPr>
          <a:xfrm>
            <a:off x="2362200" y="1676400"/>
            <a:ext cx="4651375" cy="33528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pitchFamily="34" charset="0"/>
              </a:rPr>
              <a:t>5. Input Analysis</a:t>
            </a:r>
            <a:endParaRPr lang="en-US" dirty="0">
              <a:ea typeface="+mj-ea"/>
              <a:cs typeface="Arial" pitchFamily="34" charset="0"/>
            </a:endParaRPr>
          </a:p>
        </p:txBody>
      </p:sp>
      <p:pic>
        <p:nvPicPr>
          <p:cNvPr id="4" name="Content Placeholder 5" descr="InvestmentAnalysis.tif"/>
          <p:cNvPicPr>
            <a:picLocks noGrp="1" noChangeAspect="1"/>
          </p:cNvPicPr>
          <p:nvPr>
            <p:ph idx="1"/>
          </p:nvPr>
        </p:nvPicPr>
        <p:blipFill>
          <a:blip r:embed="rId3"/>
          <a:srcRect/>
          <a:stretch>
            <a:fillRect/>
          </a:stretch>
        </p:blipFill>
        <p:spPr>
          <a:xfrm>
            <a:off x="1676400" y="1524000"/>
            <a:ext cx="5695950" cy="3916363"/>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pitchFamily="34" charset="0"/>
              </a:rPr>
              <a:t>6. Vision Analysis</a:t>
            </a:r>
            <a:endParaRPr lang="en-US" dirty="0">
              <a:ea typeface="+mj-ea"/>
              <a:cs typeface="Arial" pitchFamily="34" charset="0"/>
            </a:endParaRPr>
          </a:p>
        </p:txBody>
      </p:sp>
      <p:pic>
        <p:nvPicPr>
          <p:cNvPr id="4" name="Content Placeholder 8" descr="HMI_Framework_Poster_08162012testing.jpg"/>
          <p:cNvPicPr>
            <a:picLocks noGrp="1" noChangeAspect="1"/>
          </p:cNvPicPr>
          <p:nvPr>
            <p:ph idx="1"/>
          </p:nvPr>
        </p:nvPicPr>
        <p:blipFill>
          <a:blip r:embed="rId3"/>
          <a:stretch>
            <a:fillRect/>
          </a:stretch>
        </p:blipFill>
        <p:spPr>
          <a:xfrm>
            <a:off x="762000" y="2362200"/>
            <a:ext cx="7772400" cy="1317625"/>
          </a:xfrm>
          <a:effectLst>
            <a:outerShdw blurRad="50800" dist="38100" dir="2700000" algn="tl" rotWithShape="0">
              <a:prstClr val="black">
                <a:alpha val="40000"/>
              </a:prstClr>
            </a:outerShdw>
          </a:effectLst>
        </p:spPr>
      </p:pic>
      <p:sp>
        <p:nvSpPr>
          <p:cNvPr id="5" name="Rectangle 4"/>
          <p:cNvSpPr/>
          <p:nvPr/>
        </p:nvSpPr>
        <p:spPr>
          <a:xfrm>
            <a:off x="1676400" y="4114800"/>
            <a:ext cx="5867400" cy="946150"/>
          </a:xfrm>
          <a:prstGeom prst="rect">
            <a:avLst/>
          </a:prstGeom>
        </p:spPr>
        <p:txBody>
          <a:bodyPr>
            <a:prstTxWarp prst="textNoShape">
              <a:avLst/>
            </a:prstTxWarp>
            <a:spAutoFit/>
          </a:bodyPr>
          <a:lstStyle/>
          <a:p>
            <a:pPr algn="ctr">
              <a:buFont typeface="Arial" charset="0"/>
              <a:buNone/>
            </a:pPr>
            <a:r>
              <a:rPr lang="en-US" sz="2800" i="1">
                <a:effectLst>
                  <a:outerShdw blurRad="38100" dist="38100" dir="2700000" algn="tl">
                    <a:srgbClr val="000000"/>
                  </a:outerShdw>
                </a:effectLst>
                <a:latin typeface="Arial Narrow" charset="0"/>
                <a:ea typeface="Arial" charset="0"/>
                <a:cs typeface="Arial" charset="0"/>
              </a:rPr>
              <a:t>Will this decision bring you closer to your future vision in your holistic goal?</a:t>
            </a:r>
            <a:endParaRPr lang="en-US">
              <a:effectLst>
                <a:outerShdw blurRad="38100" dist="38100" dir="2700000" algn="tl">
                  <a:srgbClr val="000000"/>
                </a:outerShdw>
              </a:effectLst>
              <a:latin typeface="Arial Narrow" charset="0"/>
              <a:ea typeface="Arial" charset="0"/>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charset="0"/>
              </a:rPr>
              <a:t>7. Gut Check</a:t>
            </a:r>
            <a:endParaRPr lang="en-US" dirty="0">
              <a:ea typeface="+mj-ea"/>
              <a:cs typeface="Arial" pitchFamily="34" charset="0"/>
            </a:endParaRPr>
          </a:p>
        </p:txBody>
      </p:sp>
      <p:pic>
        <p:nvPicPr>
          <p:cNvPr id="4" name="Content Placeholder 5" descr="GutCheck.tif"/>
          <p:cNvPicPr>
            <a:picLocks noGrp="1" noChangeAspect="1"/>
          </p:cNvPicPr>
          <p:nvPr>
            <p:ph idx="1"/>
          </p:nvPr>
        </p:nvPicPr>
        <p:blipFill>
          <a:blip r:embed="rId3"/>
          <a:srcRect/>
          <a:stretch>
            <a:fillRect/>
          </a:stretch>
        </p:blipFill>
        <p:spPr>
          <a:xfrm rot="21068952">
            <a:off x="2817813" y="1458913"/>
            <a:ext cx="3354387" cy="3203575"/>
          </a:xfrm>
          <a:effectLst>
            <a:outerShdw blurRad="50800" dist="38100" dir="2700000" algn="tl" rotWithShape="0">
              <a:prstClr val="black">
                <a:alpha val="40000"/>
              </a:prstClr>
            </a:outerShdw>
          </a:effectLst>
        </p:spPr>
      </p:pic>
      <p:sp>
        <p:nvSpPr>
          <p:cNvPr id="5" name="Rectangle 4"/>
          <p:cNvSpPr/>
          <p:nvPr/>
        </p:nvSpPr>
        <p:spPr>
          <a:xfrm>
            <a:off x="2438400" y="5334000"/>
            <a:ext cx="3962400" cy="519113"/>
          </a:xfrm>
          <a:prstGeom prst="rect">
            <a:avLst/>
          </a:prstGeom>
        </p:spPr>
        <p:txBody>
          <a:bodyPr>
            <a:prstTxWarp prst="textNoShape">
              <a:avLst/>
            </a:prstTxWarp>
            <a:spAutoFit/>
          </a:bodyPr>
          <a:lstStyle/>
          <a:p>
            <a:r>
              <a:rPr lang="en-US" sz="2800" i="1">
                <a:effectLst>
                  <a:outerShdw blurRad="38100" dist="38100" dir="2700000" algn="tl">
                    <a:srgbClr val="000000"/>
                  </a:outerShdw>
                </a:effectLst>
                <a:latin typeface="Arial Narrow" charset="0"/>
              </a:rPr>
              <a:t>Does the decision </a:t>
            </a:r>
            <a:r>
              <a:rPr lang="en-US" sz="2800" i="1">
                <a:solidFill>
                  <a:srgbClr val="FFCF01"/>
                </a:solidFill>
                <a:effectLst>
                  <a:outerShdw blurRad="38100" dist="38100" dir="2700000" algn="tl">
                    <a:srgbClr val="000000"/>
                  </a:outerShdw>
                </a:effectLst>
                <a:latin typeface="Arial Narrow" charset="0"/>
              </a:rPr>
              <a:t>feel</a:t>
            </a:r>
            <a:r>
              <a:rPr lang="en-US" sz="2800" i="1">
                <a:effectLst>
                  <a:outerShdw blurRad="38100" dist="38100" dir="2700000" algn="tl">
                    <a:srgbClr val="000000"/>
                  </a:outerShdw>
                </a:effectLst>
                <a:latin typeface="Arial Narrow" charset="0"/>
              </a:rPr>
              <a:t> right?</a:t>
            </a:r>
            <a:endParaRPr lang="en-US">
              <a:latin typeface="Arial Narrow"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Arial" pitchFamily="34" charset="0"/>
              </a:rPr>
              <a:t>Monitoring Your Decision</a:t>
            </a:r>
            <a:endParaRPr lang="en-US" dirty="0">
              <a:ea typeface="+mj-ea"/>
              <a:cs typeface="Arial" pitchFamily="34" charset="0"/>
            </a:endParaRPr>
          </a:p>
        </p:txBody>
      </p:sp>
      <p:pic>
        <p:nvPicPr>
          <p:cNvPr id="4" name="Content Placeholder 7" descr="HMI_Framework_Poster_08162012monitoring.jpg"/>
          <p:cNvPicPr>
            <a:picLocks noGrp="1" noChangeAspect="1"/>
          </p:cNvPicPr>
          <p:nvPr>
            <p:ph idx="1"/>
          </p:nvPr>
        </p:nvPicPr>
        <p:blipFill>
          <a:blip r:embed="rId3"/>
          <a:stretch>
            <a:fillRect/>
          </a:stretch>
        </p:blipFill>
        <p:spPr>
          <a:xfrm>
            <a:off x="762000" y="2209800"/>
            <a:ext cx="7772400" cy="1330325"/>
          </a:xfrm>
          <a:effectLst>
            <a:outerShdw blurRad="50800" dist="38100" dir="2700000" algn="tl" rotWithShape="0">
              <a:prstClr val="black">
                <a:alpha val="40000"/>
              </a:prstClr>
            </a:outerShdw>
          </a:effectLst>
        </p:spPr>
      </p:pic>
      <p:sp>
        <p:nvSpPr>
          <p:cNvPr id="5" name="Rectangle 4"/>
          <p:cNvSpPr/>
          <p:nvPr/>
        </p:nvSpPr>
        <p:spPr>
          <a:xfrm>
            <a:off x="2209800" y="4419600"/>
            <a:ext cx="4572000" cy="946150"/>
          </a:xfrm>
          <a:prstGeom prst="rect">
            <a:avLst/>
          </a:prstGeom>
        </p:spPr>
        <p:txBody>
          <a:bodyPr>
            <a:prstTxWarp prst="textNoShape">
              <a:avLst/>
            </a:prstTxWarp>
            <a:spAutoFit/>
          </a:bodyPr>
          <a:lstStyle/>
          <a:p>
            <a:pPr algn="ctr">
              <a:buFont typeface="Arial" charset="0"/>
              <a:buNone/>
            </a:pPr>
            <a:r>
              <a:rPr lang="en-US" sz="2800" i="1">
                <a:solidFill>
                  <a:schemeClr val="bg1"/>
                </a:solidFill>
                <a:effectLst>
                  <a:outerShdw blurRad="38100" dist="38100" dir="2700000" algn="tl">
                    <a:srgbClr val="000000"/>
                  </a:outerShdw>
                </a:effectLst>
                <a:latin typeface="Arial Narrow" charset="0"/>
                <a:ea typeface="Arial" charset="0"/>
                <a:cs typeface="Arial" charset="0"/>
              </a:rPr>
              <a:t>Lets you quickly know </a:t>
            </a:r>
          </a:p>
          <a:p>
            <a:pPr algn="ctr">
              <a:buFont typeface="Arial" charset="0"/>
              <a:buNone/>
            </a:pPr>
            <a:r>
              <a:rPr lang="en-US" sz="2800" i="1">
                <a:solidFill>
                  <a:schemeClr val="bg1"/>
                </a:solidFill>
                <a:effectLst>
                  <a:outerShdw blurRad="38100" dist="38100" dir="2700000" algn="tl">
                    <a:srgbClr val="000000"/>
                  </a:outerShdw>
                </a:effectLst>
                <a:latin typeface="Arial Narrow" charset="0"/>
                <a:ea typeface="Arial" charset="0"/>
                <a:cs typeface="Arial" charset="0"/>
              </a:rPr>
              <a:t>if your plan has gone off track.</a:t>
            </a:r>
            <a:endParaRPr lang="en-US">
              <a:solidFill>
                <a:schemeClr val="bg1"/>
              </a:solidFill>
              <a:effectLst>
                <a:outerShdw blurRad="38100" dist="38100" dir="2700000" algn="tl">
                  <a:srgbClr val="000000"/>
                </a:outerShdw>
              </a:effectLst>
              <a:latin typeface="Arial Narrow" charset="0"/>
              <a:ea typeface="Arial" charset="0"/>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Text Box 4"/>
          <p:cNvSpPr txBox="1">
            <a:spLocks noChangeArrowheads="1"/>
          </p:cNvSpPr>
          <p:nvPr/>
        </p:nvSpPr>
        <p:spPr bwMode="auto">
          <a:xfrm>
            <a:off x="-5715000" y="3352800"/>
            <a:ext cx="8077200"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sp>
        <p:nvSpPr>
          <p:cNvPr id="69634" name="Rectangle 6"/>
          <p:cNvSpPr>
            <a:spLocks noChangeArrowheads="1"/>
          </p:cNvSpPr>
          <p:nvPr/>
        </p:nvSpPr>
        <p:spPr bwMode="auto">
          <a:xfrm>
            <a:off x="0" y="-762000"/>
            <a:ext cx="184150" cy="366712"/>
          </a:xfrm>
          <a:prstGeom prst="rect">
            <a:avLst/>
          </a:prstGeom>
          <a:noFill/>
          <a:ln w="9525">
            <a:noFill/>
            <a:miter lim="800000"/>
            <a:headEnd/>
            <a:tailEnd/>
          </a:ln>
        </p:spPr>
        <p:txBody>
          <a:bodyPr wrap="none" anchor="ctr">
            <a:prstTxWarp prst="textNoShape">
              <a:avLst/>
            </a:prstTxWarp>
            <a:spAutoFit/>
          </a:bodyPr>
          <a:lstStyle/>
          <a:p>
            <a:endParaRPr lang="en-US" sz="1800"/>
          </a:p>
        </p:txBody>
      </p:sp>
      <p:sp>
        <p:nvSpPr>
          <p:cNvPr id="69635" name="Rectangle 7"/>
          <p:cNvSpPr>
            <a:spLocks noChangeArrowheads="1"/>
          </p:cNvSpPr>
          <p:nvPr/>
        </p:nvSpPr>
        <p:spPr bwMode="auto">
          <a:xfrm>
            <a:off x="533400" y="195263"/>
            <a:ext cx="6324600" cy="731837"/>
          </a:xfrm>
          <a:prstGeom prst="rect">
            <a:avLst/>
          </a:prstGeom>
          <a:noFill/>
          <a:ln w="9525">
            <a:noFill/>
            <a:miter lim="800000"/>
            <a:headEnd/>
            <a:tailEnd/>
          </a:ln>
        </p:spPr>
        <p:txBody>
          <a:bodyPr anchor="ctr">
            <a:prstTxWarp prst="textNoShape">
              <a:avLst/>
            </a:prstTxWarp>
            <a:spAutoFit/>
          </a:bodyPr>
          <a:lstStyle/>
          <a:p>
            <a:r>
              <a:rPr lang="en-US">
                <a:ea typeface="Calibri" charset="0"/>
                <a:cs typeface="Calibri" charset="0"/>
              </a:rPr>
              <a:t>Holistic Management Decision Testing Matrix</a:t>
            </a:r>
            <a:endParaRPr lang="en-US" sz="1800">
              <a:ea typeface="Calibri" charset="0"/>
              <a:cs typeface="Calibri" charset="0"/>
            </a:endParaRPr>
          </a:p>
          <a:p>
            <a:pPr eaLnBrk="0" hangingPunct="0"/>
            <a:endParaRPr lang="en-US" sz="1800">
              <a:ea typeface="Calibri" charset="0"/>
              <a:cs typeface="Calibri" charset="0"/>
            </a:endParaRPr>
          </a:p>
        </p:txBody>
      </p:sp>
      <p:graphicFrame>
        <p:nvGraphicFramePr>
          <p:cNvPr id="69712" name="Group 80"/>
          <p:cNvGraphicFramePr>
            <a:graphicFrameLocks noGrp="1"/>
          </p:cNvGraphicFramePr>
          <p:nvPr/>
        </p:nvGraphicFramePr>
        <p:xfrm>
          <a:off x="533400" y="1219200"/>
          <a:ext cx="6297613" cy="5113338"/>
        </p:xfrm>
        <a:graphic>
          <a:graphicData uri="http://schemas.openxmlformats.org/drawingml/2006/table">
            <a:tbl>
              <a:tblPr/>
              <a:tblGrid>
                <a:gridCol w="2057400"/>
                <a:gridCol w="754063"/>
                <a:gridCol w="685800"/>
                <a:gridCol w="971550"/>
                <a:gridCol w="679450"/>
                <a:gridCol w="1149350"/>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Proposed Action:</a:t>
                      </a:r>
                      <a:endParaRPr kumimoji="0" lang="en-US" sz="1000" b="0" i="0" u="none" strike="noStrike" cap="none" normalizeH="0" baseline="0" smtClean="0">
                        <a:ln>
                          <a:noFill/>
                        </a:ln>
                        <a:solidFill>
                          <a:schemeClr val="tx1"/>
                        </a:solidFill>
                        <a:effectLst/>
                        <a:latin typeface="Times New Roman" charset="0"/>
                        <a:ea typeface="Calibri" charset="0"/>
                        <a:cs typeface="Calibri"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Pass</a:t>
                      </a:r>
                      <a:endParaRPr kumimoji="0" lang="en-US" sz="1800" b="0" i="0" u="none" strike="noStrike" cap="none" normalizeH="0" baseline="0" smtClean="0">
                        <a:ln>
                          <a:noFill/>
                        </a:ln>
                        <a:solidFill>
                          <a:schemeClr val="tx1"/>
                        </a:solidFill>
                        <a:effectLst/>
                        <a:latin typeface="Arial" charset="0"/>
                        <a:ea typeface="Calibri" charset="0"/>
                        <a:cs typeface="Calibri"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Fail</a:t>
                      </a:r>
                      <a:endParaRPr kumimoji="0" lang="en-US" sz="1800" b="0" i="0" u="none" strike="noStrike" cap="none" normalizeH="0" baseline="0" smtClean="0">
                        <a:ln>
                          <a:noFill/>
                        </a:ln>
                        <a:solidFill>
                          <a:schemeClr val="tx1"/>
                        </a:solidFill>
                        <a:effectLst/>
                        <a:latin typeface="Arial" charset="0"/>
                        <a:ea typeface="Calibri" charset="0"/>
                        <a:cs typeface="Calibri"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Doesn</a:t>
                      </a:r>
                      <a:r>
                        <a:rPr kumimoji="0" lang="en-US" sz="1200" b="1" i="0" u="none" strike="noStrike" cap="none" normalizeH="0" baseline="0" smtClean="0">
                          <a:ln>
                            <a:noFill/>
                          </a:ln>
                          <a:solidFill>
                            <a:schemeClr val="tx1"/>
                          </a:solidFill>
                          <a:effectLst/>
                          <a:latin typeface="Arial" charset="0"/>
                          <a:ea typeface="Calibri" charset="0"/>
                          <a:cs typeface="Calibri" charset="0"/>
                        </a:rPr>
                        <a:t>’</a:t>
                      </a:r>
                      <a:r>
                        <a:rPr kumimoji="0" lang="en-US" sz="1200" b="1" i="0" u="none" strike="noStrike" cap="none" normalizeH="0" baseline="0" smtClean="0">
                          <a:ln>
                            <a:noFill/>
                          </a:ln>
                          <a:solidFill>
                            <a:schemeClr val="tx1"/>
                          </a:solidFill>
                          <a:effectLst/>
                          <a:latin typeface="Arial Narrow" charset="0"/>
                          <a:ea typeface="Calibri" charset="0"/>
                          <a:cs typeface="Calibri" charset="0"/>
                        </a:rPr>
                        <a:t>t Apply</a:t>
                      </a:r>
                      <a:endParaRPr kumimoji="0" lang="en-US" sz="1800" b="0" i="0" u="none" strike="noStrike" cap="none" normalizeH="0" baseline="0" smtClean="0">
                        <a:ln>
                          <a:noFill/>
                        </a:ln>
                        <a:solidFill>
                          <a:schemeClr val="tx1"/>
                        </a:solidFill>
                        <a:effectLst/>
                        <a:latin typeface="Arial" charset="0"/>
                        <a:ea typeface="Calibri" charset="0"/>
                        <a:cs typeface="Calibri"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Don</a:t>
                      </a:r>
                      <a:r>
                        <a:rPr kumimoji="0" lang="en-US" sz="1200" b="1" i="0" u="none" strike="noStrike" cap="none" normalizeH="0" baseline="0" smtClean="0">
                          <a:ln>
                            <a:noFill/>
                          </a:ln>
                          <a:solidFill>
                            <a:schemeClr val="tx1"/>
                          </a:solidFill>
                          <a:effectLst/>
                          <a:latin typeface="Arial" charset="0"/>
                          <a:ea typeface="Calibri" charset="0"/>
                          <a:cs typeface="Calibri" charset="0"/>
                        </a:rPr>
                        <a:t>’</a:t>
                      </a:r>
                      <a:r>
                        <a:rPr kumimoji="0" lang="en-US" sz="1200" b="1" i="0" u="none" strike="noStrike" cap="none" normalizeH="0" baseline="0" smtClean="0">
                          <a:ln>
                            <a:noFill/>
                          </a:ln>
                          <a:solidFill>
                            <a:schemeClr val="tx1"/>
                          </a:solidFill>
                          <a:effectLst/>
                          <a:latin typeface="Arial Narrow" charset="0"/>
                          <a:ea typeface="Calibri" charset="0"/>
                          <a:cs typeface="Calibri" charset="0"/>
                        </a:rPr>
                        <a:t>t Know</a:t>
                      </a:r>
                      <a:endParaRPr kumimoji="0" lang="en-US" sz="1800" b="0" i="0" u="none" strike="noStrike" cap="none" normalizeH="0" baseline="0" smtClean="0">
                        <a:ln>
                          <a:noFill/>
                        </a:ln>
                        <a:solidFill>
                          <a:schemeClr val="tx1"/>
                        </a:solidFill>
                        <a:effectLst/>
                        <a:latin typeface="Arial" charset="0"/>
                        <a:ea typeface="Calibri" charset="0"/>
                        <a:cs typeface="Calibri"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Notes</a:t>
                      </a:r>
                      <a:endParaRPr kumimoji="0" lang="en-US" sz="1800" b="0" i="0" u="none" strike="noStrike" cap="none" normalizeH="0" baseline="0" smtClean="0">
                        <a:ln>
                          <a:noFill/>
                        </a:ln>
                        <a:solidFill>
                          <a:schemeClr val="tx1"/>
                        </a:solidFill>
                        <a:effectLst/>
                        <a:latin typeface="Arial" charset="0"/>
                        <a:ea typeface="Calibri" charset="0"/>
                        <a:cs typeface="Calibri"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Root Cause</a:t>
                      </a:r>
                      <a:endParaRPr kumimoji="0" lang="en-US" sz="1000" b="0" i="0" u="none" strike="noStrike" cap="none" normalizeH="0" baseline="0" smtClean="0">
                        <a:ln>
                          <a:noFill/>
                        </a:ln>
                        <a:solidFill>
                          <a:schemeClr val="tx1"/>
                        </a:solidFill>
                        <a:effectLst/>
                        <a:latin typeface="Times New Roman" charset="0"/>
                        <a:ea typeface="Calibri" charset="0"/>
                        <a:cs typeface="Calibri"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Weak Link </a:t>
                      </a:r>
                      <a:r>
                        <a:rPr kumimoji="0" lang="en-US" sz="1200" b="1" i="0" u="none" strike="noStrike" cap="none" normalizeH="0" baseline="0" smtClean="0">
                          <a:ln>
                            <a:noFill/>
                          </a:ln>
                          <a:solidFill>
                            <a:schemeClr val="tx1"/>
                          </a:solidFill>
                          <a:effectLst/>
                          <a:latin typeface="Arial" charset="0"/>
                          <a:ea typeface="Calibri" charset="0"/>
                          <a:cs typeface="Calibri" charset="0"/>
                        </a:rPr>
                        <a:t>–</a:t>
                      </a:r>
                      <a:r>
                        <a:rPr kumimoji="0" lang="en-US" sz="1200" b="1" i="0" u="none" strike="noStrike" cap="none" normalizeH="0" baseline="0" smtClean="0">
                          <a:ln>
                            <a:noFill/>
                          </a:ln>
                          <a:solidFill>
                            <a:schemeClr val="tx1"/>
                          </a:solidFill>
                          <a:effectLst/>
                          <a:latin typeface="Arial Narrow" charset="0"/>
                          <a:ea typeface="Calibri" charset="0"/>
                          <a:cs typeface="Calibri" charset="0"/>
                        </a:rPr>
                        <a:t> Social</a:t>
                      </a:r>
                      <a:endParaRPr kumimoji="0" lang="en-US" sz="1000" b="0" i="0" u="none" strike="noStrike" cap="none" normalizeH="0" baseline="0" smtClean="0">
                        <a:ln>
                          <a:noFill/>
                        </a:ln>
                        <a:solidFill>
                          <a:schemeClr val="tx1"/>
                        </a:solidFill>
                        <a:effectLst/>
                        <a:latin typeface="Times New Roman" charset="0"/>
                        <a:ea typeface="Calibri" charset="0"/>
                        <a:cs typeface="Calibri"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Weak Link </a:t>
                      </a:r>
                      <a:r>
                        <a:rPr kumimoji="0" lang="en-US" sz="1200" b="1" i="0" u="none" strike="noStrike" cap="none" normalizeH="0" baseline="0" smtClean="0">
                          <a:ln>
                            <a:noFill/>
                          </a:ln>
                          <a:solidFill>
                            <a:schemeClr val="tx1"/>
                          </a:solidFill>
                          <a:effectLst/>
                          <a:latin typeface="Arial" charset="0"/>
                          <a:ea typeface="Calibri" charset="0"/>
                          <a:cs typeface="Calibri" charset="0"/>
                        </a:rPr>
                        <a:t>–</a:t>
                      </a:r>
                      <a:r>
                        <a:rPr kumimoji="0" lang="en-US" sz="1200" b="1" i="0" u="none" strike="noStrike" cap="none" normalizeH="0" baseline="0" smtClean="0">
                          <a:ln>
                            <a:noFill/>
                          </a:ln>
                          <a:solidFill>
                            <a:schemeClr val="tx1"/>
                          </a:solidFill>
                          <a:effectLst/>
                          <a:latin typeface="Arial Narrow" charset="0"/>
                          <a:ea typeface="Calibri" charset="0"/>
                          <a:cs typeface="Calibri" charset="0"/>
                        </a:rPr>
                        <a:t> Biological</a:t>
                      </a:r>
                      <a:endParaRPr kumimoji="0" lang="en-US" sz="1000" b="0" i="0" u="none" strike="noStrike" cap="none" normalizeH="0" baseline="0" smtClean="0">
                        <a:ln>
                          <a:noFill/>
                        </a:ln>
                        <a:solidFill>
                          <a:schemeClr val="tx1"/>
                        </a:solidFill>
                        <a:effectLst/>
                        <a:latin typeface="Times New Roman" charset="0"/>
                        <a:ea typeface="Calibri" charset="0"/>
                        <a:cs typeface="Calibri"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Weak Link </a:t>
                      </a:r>
                      <a:r>
                        <a:rPr kumimoji="0" lang="en-US" sz="1200" b="1" i="0" u="none" strike="noStrike" cap="none" normalizeH="0" baseline="0" smtClean="0">
                          <a:ln>
                            <a:noFill/>
                          </a:ln>
                          <a:solidFill>
                            <a:schemeClr val="tx1"/>
                          </a:solidFill>
                          <a:effectLst/>
                          <a:latin typeface="Arial" charset="0"/>
                          <a:ea typeface="Calibri" charset="0"/>
                          <a:cs typeface="Calibri" charset="0"/>
                        </a:rPr>
                        <a:t>–</a:t>
                      </a:r>
                      <a:r>
                        <a:rPr kumimoji="0" lang="en-US" sz="1200" b="1" i="0" u="none" strike="noStrike" cap="none" normalizeH="0" baseline="0" smtClean="0">
                          <a:ln>
                            <a:noFill/>
                          </a:ln>
                          <a:solidFill>
                            <a:schemeClr val="tx1"/>
                          </a:solidFill>
                          <a:effectLst/>
                          <a:latin typeface="Arial Narrow" charset="0"/>
                          <a:ea typeface="Calibri" charset="0"/>
                          <a:cs typeface="Calibri" charset="0"/>
                        </a:rPr>
                        <a:t> Financial</a:t>
                      </a:r>
                      <a:endParaRPr kumimoji="0" lang="en-US" sz="1000" b="0" i="0" u="none" strike="noStrike" cap="none" normalizeH="0" baseline="0" smtClean="0">
                        <a:ln>
                          <a:noFill/>
                        </a:ln>
                        <a:solidFill>
                          <a:schemeClr val="tx1"/>
                        </a:solidFill>
                        <a:effectLst/>
                        <a:latin typeface="Times New Roman" charset="0"/>
                        <a:ea typeface="Calibri" charset="0"/>
                        <a:cs typeface="Calibri"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Comparing Options</a:t>
                      </a:r>
                      <a:endParaRPr kumimoji="0" lang="en-US" sz="1000" b="0" i="0" u="none" strike="noStrike" cap="none" normalizeH="0" baseline="0" smtClean="0">
                        <a:ln>
                          <a:noFill/>
                        </a:ln>
                        <a:solidFill>
                          <a:schemeClr val="tx1"/>
                        </a:solidFill>
                        <a:effectLst/>
                        <a:latin typeface="Times New Roman" charset="0"/>
                        <a:ea typeface="Calibri" charset="0"/>
                        <a:cs typeface="Calibri"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Gross Profit Analysis</a:t>
                      </a:r>
                      <a:endParaRPr kumimoji="0" lang="en-US" sz="1000" b="0" i="0" u="none" strike="noStrike" cap="none" normalizeH="0" baseline="0" smtClean="0">
                        <a:ln>
                          <a:noFill/>
                        </a:ln>
                        <a:solidFill>
                          <a:schemeClr val="tx1"/>
                        </a:solidFill>
                        <a:effectLst/>
                        <a:latin typeface="Times New Roman" charset="0"/>
                        <a:ea typeface="Calibri" charset="0"/>
                        <a:cs typeface="Calibri"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Input Analysis</a:t>
                      </a:r>
                      <a:endParaRPr kumimoji="0" lang="en-US" sz="1000" b="0" i="0" u="none" strike="noStrike" cap="none" normalizeH="0" baseline="0" smtClean="0">
                        <a:ln>
                          <a:noFill/>
                        </a:ln>
                        <a:solidFill>
                          <a:schemeClr val="tx1"/>
                        </a:solidFill>
                        <a:effectLst/>
                        <a:latin typeface="Times New Roman" charset="0"/>
                        <a:ea typeface="Calibri" charset="0"/>
                        <a:cs typeface="Calibri"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Vision Analysis</a:t>
                      </a:r>
                      <a:endParaRPr kumimoji="0" lang="en-US" sz="1000" b="0" i="0" u="none" strike="noStrike" cap="none" normalizeH="0" baseline="0" smtClean="0">
                        <a:ln>
                          <a:noFill/>
                        </a:ln>
                        <a:solidFill>
                          <a:schemeClr val="tx1"/>
                        </a:solidFill>
                        <a:effectLst/>
                        <a:latin typeface="Times New Roman" charset="0"/>
                        <a:ea typeface="Calibri" charset="0"/>
                        <a:cs typeface="Calibri"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charset="0"/>
                          <a:ea typeface="Calibri" charset="0"/>
                          <a:cs typeface="Calibri" charset="0"/>
                        </a:rPr>
                        <a:t>Decision:</a:t>
                      </a:r>
                      <a:endParaRPr kumimoji="0" lang="en-US" sz="1000" b="0" i="0" u="none" strike="noStrike" cap="none" normalizeH="0" baseline="0" smtClean="0">
                        <a:ln>
                          <a:noFill/>
                        </a:ln>
                        <a:solidFill>
                          <a:schemeClr val="tx1"/>
                        </a:solidFill>
                        <a:effectLst/>
                        <a:latin typeface="Times New Roman" charset="0"/>
                        <a:ea typeface="Calibri" charset="0"/>
                        <a:cs typeface="Calibri"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smtClean="0">
                        <a:ln>
                          <a:noFill/>
                        </a:ln>
                        <a:solidFill>
                          <a:schemeClr val="bg1"/>
                        </a:solidFill>
                        <a:effectLst/>
                        <a:latin typeface="Arial Narrow"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69711" name="Rectangle 455"/>
          <p:cNvSpPr>
            <a:spLocks noChangeArrowheads="1"/>
          </p:cNvSpPr>
          <p:nvPr/>
        </p:nvSpPr>
        <p:spPr bwMode="auto">
          <a:xfrm>
            <a:off x="0" y="7254875"/>
            <a:ext cx="184150" cy="366713"/>
          </a:xfrm>
          <a:prstGeom prst="rect">
            <a:avLst/>
          </a:prstGeom>
          <a:noFill/>
          <a:ln w="9525">
            <a:noFill/>
            <a:miter lim="800000"/>
            <a:headEnd/>
            <a:tailEnd/>
          </a:ln>
        </p:spPr>
        <p:txBody>
          <a:bodyPr wrap="none" anchor="ctr">
            <a:prstTxWarp prst="textNoShape">
              <a:avLst/>
            </a:prstTxWarp>
            <a:spAutoFit/>
          </a:bodyPr>
          <a:lstStyle/>
          <a:p>
            <a:endParaRPr lang="en-US" sz="18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dirty="0" smtClean="0">
                <a:ea typeface="+mj-ea"/>
                <a:cs typeface="Arial" pitchFamily="34" charset="0"/>
              </a:rPr>
              <a:t>Holistic Management Framework</a:t>
            </a:r>
            <a:endParaRPr lang="en-US" dirty="0">
              <a:ea typeface="+mj-ea"/>
              <a:cs typeface="Arial" pitchFamily="34" charset="0"/>
            </a:endParaRPr>
          </a:p>
        </p:txBody>
      </p:sp>
      <p:pic>
        <p:nvPicPr>
          <p:cNvPr id="4" name="Content Placeholder 3" descr="HMI_Framework_Poster_08162012.jpg"/>
          <p:cNvPicPr>
            <a:picLocks noGrp="1" noChangeAspect="1"/>
          </p:cNvPicPr>
          <p:nvPr>
            <p:ph idx="1"/>
          </p:nvPr>
        </p:nvPicPr>
        <p:blipFill>
          <a:blip r:embed="rId3"/>
          <a:srcRect t="6433" b="8867"/>
          <a:stretch>
            <a:fillRect/>
          </a:stretch>
        </p:blipFill>
        <p:spPr>
          <a:xfrm>
            <a:off x="2286000" y="914400"/>
            <a:ext cx="4505325" cy="5410200"/>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lstStyle/>
          <a:p>
            <a:pPr eaLnBrk="1" hangingPunct="1"/>
            <a:r>
              <a:rPr lang="en-US" sz="4000" smtClean="0">
                <a:effectLst>
                  <a:outerShdw blurRad="38100" dist="38100" dir="2700000" algn="tl">
                    <a:srgbClr val="000000"/>
                  </a:outerShdw>
                </a:effectLst>
                <a:latin typeface="Arial" charset="0"/>
                <a:ea typeface="Arial" charset="0"/>
                <a:cs typeface="Arial" charset="0"/>
              </a:rPr>
              <a:t>In conclusion</a:t>
            </a:r>
          </a:p>
        </p:txBody>
      </p:sp>
      <p:sp>
        <p:nvSpPr>
          <p:cNvPr id="79876" name="Rectangle 4"/>
          <p:cNvSpPr>
            <a:spLocks noGrp="1"/>
          </p:cNvSpPr>
          <p:nvPr>
            <p:ph type="body" idx="1"/>
          </p:nvPr>
        </p:nvSpPr>
        <p:spPr bwMode="auto">
          <a:noFill/>
        </p:spPr>
        <p:txBody>
          <a:bodyPr/>
          <a:lstStyle/>
          <a:p>
            <a:pPr>
              <a:lnSpc>
                <a:spcPct val="80000"/>
              </a:lnSpc>
              <a:buFont typeface="Arial" charset="0"/>
              <a:buNone/>
            </a:pPr>
            <a:r>
              <a:rPr lang="en-US" i="1">
                <a:effectLst>
                  <a:outerShdw blurRad="38100" dist="38100" dir="2700000" algn="tl">
                    <a:srgbClr val="000000"/>
                  </a:outerShdw>
                </a:effectLst>
                <a:latin typeface="Arial" charset="0"/>
              </a:rPr>
              <a:t>Holistic Management</a:t>
            </a:r>
            <a:r>
              <a:rPr lang="en-US" i="1" baseline="30000">
                <a:effectLst>
                  <a:outerShdw blurRad="38100" dist="38100" dir="2700000" algn="tl">
                    <a:srgbClr val="000000"/>
                  </a:outerShdw>
                </a:effectLst>
                <a:latin typeface="Arial" charset="0"/>
              </a:rPr>
              <a:t>®</a:t>
            </a:r>
            <a:r>
              <a:rPr lang="en-US" i="1">
                <a:effectLst>
                  <a:outerShdw blurRad="38100" dist="38100" dir="2700000" algn="tl">
                    <a:srgbClr val="000000"/>
                  </a:outerShdw>
                </a:effectLst>
                <a:latin typeface="Arial" charset="0"/>
              </a:rPr>
              <a:t> is a whole farm planning system designed to help you </a:t>
            </a:r>
          </a:p>
          <a:p>
            <a:pPr>
              <a:lnSpc>
                <a:spcPct val="80000"/>
              </a:lnSpc>
            </a:pPr>
            <a:r>
              <a:rPr lang="en-US" i="1">
                <a:effectLst>
                  <a:outerShdw blurRad="38100" dist="38100" dir="2700000" algn="tl">
                    <a:srgbClr val="000000"/>
                  </a:outerShdw>
                </a:effectLst>
                <a:latin typeface="Arial" charset="0"/>
              </a:rPr>
              <a:t>Make good decisions</a:t>
            </a:r>
          </a:p>
          <a:p>
            <a:pPr>
              <a:lnSpc>
                <a:spcPct val="80000"/>
              </a:lnSpc>
            </a:pPr>
            <a:r>
              <a:rPr lang="en-US" i="1">
                <a:effectLst>
                  <a:outerShdw blurRad="38100" dist="38100" dir="2700000" algn="tl">
                    <a:srgbClr val="000000"/>
                  </a:outerShdw>
                </a:effectLst>
                <a:latin typeface="Arial" charset="0"/>
              </a:rPr>
              <a:t>Plan for profit</a:t>
            </a:r>
          </a:p>
          <a:p>
            <a:pPr>
              <a:lnSpc>
                <a:spcPct val="80000"/>
              </a:lnSpc>
            </a:pPr>
            <a:r>
              <a:rPr lang="en-US" i="1">
                <a:effectLst>
                  <a:outerShdw blurRad="38100" dist="38100" dir="2700000" algn="tl">
                    <a:srgbClr val="000000"/>
                  </a:outerShdw>
                </a:effectLst>
                <a:latin typeface="Arial" charset="0"/>
              </a:rPr>
              <a:t>Stay true to your personal goals</a:t>
            </a:r>
          </a:p>
          <a:p>
            <a:pPr>
              <a:lnSpc>
                <a:spcPct val="80000"/>
              </a:lnSpc>
              <a:buFont typeface="Arial" charset="0"/>
              <a:buNone/>
            </a:pPr>
            <a:endParaRPr lang="en-US" i="1">
              <a:effectLst>
                <a:outerShdw blurRad="38100" dist="38100" dir="2700000" algn="tl">
                  <a:srgbClr val="000000"/>
                </a:outerShdw>
              </a:effectLst>
              <a:latin typeface="Arial" charset="0"/>
            </a:endParaRPr>
          </a:p>
          <a:p>
            <a:pPr>
              <a:lnSpc>
                <a:spcPct val="80000"/>
              </a:lnSpc>
              <a:buFont typeface="Arial" charset="0"/>
              <a:buNone/>
            </a:pPr>
            <a:endParaRPr lang="en-US" i="1">
              <a:effectLst>
                <a:outerShdw blurRad="38100" dist="38100" dir="2700000" algn="tl">
                  <a:srgbClr val="000000"/>
                </a:outerShdw>
              </a:effectLst>
              <a:latin typeface="Arial" charset="0"/>
            </a:endParaRPr>
          </a:p>
          <a:p>
            <a:pPr>
              <a:lnSpc>
                <a:spcPct val="80000"/>
              </a:lnSpc>
              <a:buFont typeface="Arial" charset="0"/>
              <a:buNone/>
            </a:pPr>
            <a:r>
              <a:rPr lang="en-US" i="1">
                <a:effectLst>
                  <a:outerShdw blurRad="38100" dist="38100" dir="2700000" algn="tl">
                    <a:srgbClr val="000000"/>
                  </a:outerShdw>
                </a:effectLst>
                <a:latin typeface="Arial" charset="0"/>
              </a:rPr>
              <a:t>For more information: go to </a:t>
            </a:r>
          </a:p>
          <a:p>
            <a:pPr algn="ctr">
              <a:lnSpc>
                <a:spcPct val="80000"/>
              </a:lnSpc>
              <a:buFont typeface="Arial" charset="0"/>
              <a:buNone/>
            </a:pPr>
            <a:r>
              <a:rPr lang="en-US" sz="2800" i="1">
                <a:effectLst/>
                <a:latin typeface="Arial" charset="0"/>
              </a:rPr>
              <a:t>holisticmanagement.org/</a:t>
            </a:r>
            <a:endParaRPr lang="en-US" sz="2600" i="1">
              <a:effectLst>
                <a:outerShdw blurRad="38100" dist="38100" dir="2700000" algn="tl">
                  <a:srgbClr val="000000"/>
                </a:outerShdw>
              </a:effectLst>
              <a:latin typeface="Arial" charset="0"/>
            </a:endParaRPr>
          </a:p>
          <a:p>
            <a:pPr>
              <a:lnSpc>
                <a:spcPct val="90000"/>
              </a:lnSpc>
            </a:pPr>
            <a:endParaRPr lang="en-US" sz="2800">
              <a:effectLst/>
              <a:latin typeface="Arial Narrow"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rtlCol="0"/>
          <a:lstStyle/>
          <a:p>
            <a:pPr eaLnBrk="1" fontAlgn="auto" hangingPunct="1">
              <a:spcAft>
                <a:spcPts val="0"/>
              </a:spcAft>
              <a:defRPr/>
            </a:pPr>
            <a:r>
              <a:rPr lang="en-US" dirty="0" smtClean="0">
                <a:ea typeface="+mj-ea"/>
                <a:cs typeface="Arial" charset="0"/>
              </a:rPr>
              <a:t>Holistic Management Principles</a:t>
            </a:r>
            <a:endParaRPr lang="en-US" dirty="0">
              <a:ea typeface="+mj-ea"/>
              <a:cs typeface="Arial" pitchFamily="34" charset="0"/>
            </a:endParaRPr>
          </a:p>
        </p:txBody>
      </p:sp>
      <p:sp>
        <p:nvSpPr>
          <p:cNvPr id="3" name="Content Placeholder 2"/>
          <p:cNvSpPr>
            <a:spLocks noGrp="1"/>
          </p:cNvSpPr>
          <p:nvPr>
            <p:ph idx="1"/>
          </p:nvPr>
        </p:nvSpPr>
        <p:spPr>
          <a:xfrm>
            <a:off x="457200" y="1600200"/>
            <a:ext cx="8229600" cy="3276600"/>
          </a:xfrm>
        </p:spPr>
        <p:txBody>
          <a:bodyPr/>
          <a:lstStyle/>
          <a:p>
            <a:pPr eaLnBrk="1" hangingPunct="1"/>
            <a:r>
              <a:rPr lang="en-US" sz="2800" i="1" smtClean="0">
                <a:effectLst>
                  <a:outerShdw blurRad="38100" dist="38100" dir="2700000" algn="tl">
                    <a:srgbClr val="000000"/>
                  </a:outerShdw>
                </a:effectLst>
                <a:latin typeface="Arial Narrow" charset="0"/>
                <a:ea typeface="Arial" charset="0"/>
                <a:cs typeface="Arial" charset="0"/>
              </a:rPr>
              <a:t>Nature functions in wholes</a:t>
            </a:r>
          </a:p>
          <a:p>
            <a:pPr eaLnBrk="1" hangingPunct="1"/>
            <a:r>
              <a:rPr lang="en-US" sz="2800" i="1" smtClean="0">
                <a:effectLst>
                  <a:outerShdw blurRad="38100" dist="38100" dir="2700000" algn="tl">
                    <a:srgbClr val="000000"/>
                  </a:outerShdw>
                </a:effectLst>
                <a:latin typeface="Arial Narrow" charset="0"/>
                <a:ea typeface="Arial" charset="0"/>
                <a:cs typeface="Arial" charset="0"/>
              </a:rPr>
              <a:t>Understand your environment</a:t>
            </a:r>
            <a:r>
              <a:rPr lang="en-US" smtClean="0">
                <a:effectLst>
                  <a:outerShdw blurRad="38100" dist="38100" dir="2700000" algn="tl">
                    <a:srgbClr val="000000"/>
                  </a:outerShdw>
                </a:effectLst>
                <a:latin typeface="Arial Narrow" charset="0"/>
                <a:ea typeface="Arial" charset="0"/>
                <a:cs typeface="Arial" charset="0"/>
              </a:rPr>
              <a:t> </a:t>
            </a:r>
          </a:p>
        </p:txBody>
      </p:sp>
      <p:sp>
        <p:nvSpPr>
          <p:cNvPr id="20483" name="Text Box 1027"/>
          <p:cNvSpPr txBox="1">
            <a:spLocks noChangeArrowheads="1"/>
          </p:cNvSpPr>
          <p:nvPr/>
        </p:nvSpPr>
        <p:spPr bwMode="auto">
          <a:xfrm>
            <a:off x="2362200" y="3200400"/>
            <a:ext cx="36576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pic>
        <p:nvPicPr>
          <p:cNvPr id="20484" name="Picture 1028" descr="IMG_0206"/>
          <p:cNvPicPr>
            <a:picLocks noChangeAspect="1" noChangeArrowheads="1"/>
          </p:cNvPicPr>
          <p:nvPr/>
        </p:nvPicPr>
        <p:blipFill>
          <a:blip r:embed="rId3"/>
          <a:srcRect/>
          <a:stretch>
            <a:fillRect/>
          </a:stretch>
        </p:blipFill>
        <p:spPr bwMode="auto">
          <a:xfrm>
            <a:off x="685800" y="2930525"/>
            <a:ext cx="4648200" cy="347186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rtlCol="0">
            <a:normAutofit fontScale="90000"/>
          </a:bodyPr>
          <a:lstStyle/>
          <a:p>
            <a:pPr eaLnBrk="1" fontAlgn="auto" hangingPunct="1">
              <a:spcAft>
                <a:spcPts val="0"/>
              </a:spcAft>
              <a:defRPr/>
            </a:pPr>
            <a:r>
              <a:rPr lang="en-US" dirty="0" smtClean="0">
                <a:ea typeface="+mj-ea"/>
                <a:cs typeface="Arial" charset="0"/>
              </a:rPr>
              <a:t>Principle One:</a:t>
            </a:r>
            <a:br>
              <a:rPr lang="en-US" dirty="0" smtClean="0">
                <a:ea typeface="+mj-ea"/>
                <a:cs typeface="Arial" charset="0"/>
              </a:rPr>
            </a:br>
            <a:r>
              <a:rPr lang="en-US" dirty="0" smtClean="0">
                <a:ea typeface="+mj-ea"/>
                <a:cs typeface="Arial" charset="0"/>
              </a:rPr>
              <a:t>Nature Functions in Wholes</a:t>
            </a:r>
            <a:endParaRPr lang="en-US" dirty="0">
              <a:ea typeface="+mj-ea"/>
              <a:cs typeface="Arial" pitchFamily="34" charset="0"/>
            </a:endParaRPr>
          </a:p>
        </p:txBody>
      </p:sp>
      <p:pic>
        <p:nvPicPr>
          <p:cNvPr id="22530" name="Picture 1028" descr="DSCN6089"/>
          <p:cNvPicPr>
            <a:picLocks noGrp="1" noChangeAspect="1" noChangeArrowheads="1"/>
          </p:cNvPicPr>
          <p:nvPr>
            <p:ph idx="4294967295"/>
          </p:nvPr>
        </p:nvPicPr>
        <p:blipFill>
          <a:blip r:embed="rId3"/>
          <a:srcRect/>
          <a:stretch>
            <a:fillRect/>
          </a:stretch>
        </p:blipFill>
        <p:spPr bwMode="auto">
          <a:xfrm>
            <a:off x="457200" y="2201863"/>
            <a:ext cx="4056063" cy="3035300"/>
          </a:xfrm>
        </p:spPr>
      </p:pic>
      <p:pic>
        <p:nvPicPr>
          <p:cNvPr id="22531" name="Picture 1029" descr="IMG_0249"/>
          <p:cNvPicPr>
            <a:picLocks noChangeAspect="1" noChangeArrowheads="1"/>
          </p:cNvPicPr>
          <p:nvPr/>
        </p:nvPicPr>
        <p:blipFill>
          <a:blip r:embed="rId4"/>
          <a:srcRect t="11945" b="16667"/>
          <a:stretch>
            <a:fillRect/>
          </a:stretch>
        </p:blipFill>
        <p:spPr bwMode="auto">
          <a:xfrm>
            <a:off x="4800600" y="1905000"/>
            <a:ext cx="3800475" cy="363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020762"/>
          </a:xfrm>
        </p:spPr>
        <p:txBody>
          <a:bodyPr/>
          <a:lstStyle/>
          <a:p>
            <a:pPr eaLnBrk="1" hangingPunct="1">
              <a:defRPr/>
            </a:pPr>
            <a:r>
              <a:rPr lang="en-US" sz="4000" smtClean="0">
                <a:effectLst>
                  <a:outerShdw blurRad="38100" dist="38100" dir="2700000" algn="tl">
                    <a:srgbClr val="000000"/>
                  </a:outerShdw>
                </a:effectLst>
                <a:latin typeface="Arial" charset="0"/>
              </a:rPr>
              <a:t>Manage your farm </a:t>
            </a:r>
            <a:br>
              <a:rPr lang="en-US" sz="4000" smtClean="0">
                <a:effectLst>
                  <a:outerShdw blurRad="38100" dist="38100" dir="2700000" algn="tl">
                    <a:srgbClr val="000000"/>
                  </a:outerShdw>
                </a:effectLst>
                <a:latin typeface="Arial" charset="0"/>
              </a:rPr>
            </a:br>
            <a:r>
              <a:rPr lang="en-US" sz="4000" smtClean="0">
                <a:effectLst>
                  <a:outerShdw blurRad="38100" dist="38100" dir="2700000" algn="tl">
                    <a:srgbClr val="000000"/>
                  </a:outerShdw>
                </a:effectLst>
                <a:latin typeface="Arial" charset="0"/>
              </a:rPr>
              <a:t>as a whole system</a:t>
            </a:r>
          </a:p>
        </p:txBody>
      </p:sp>
      <p:pic>
        <p:nvPicPr>
          <p:cNvPr id="24578" name="Picture 5" descr="DSCN1716"/>
          <p:cNvPicPr>
            <a:picLocks noGrp="1" noChangeAspect="1" noChangeArrowheads="1"/>
          </p:cNvPicPr>
          <p:nvPr>
            <p:ph idx="4294967295"/>
          </p:nvPr>
        </p:nvPicPr>
        <p:blipFill>
          <a:blip r:embed="rId3"/>
          <a:srcRect/>
          <a:stretch>
            <a:fillRect/>
          </a:stretch>
        </p:blipFill>
        <p:spPr bwMode="auto">
          <a:xfrm>
            <a:off x="685800" y="2201863"/>
            <a:ext cx="3827463" cy="2863850"/>
          </a:xfrm>
        </p:spPr>
      </p:pic>
      <p:pic>
        <p:nvPicPr>
          <p:cNvPr id="24579" name="Picture 6" descr="DSCN3451"/>
          <p:cNvPicPr>
            <a:picLocks noChangeAspect="1" noChangeArrowheads="1"/>
          </p:cNvPicPr>
          <p:nvPr/>
        </p:nvPicPr>
        <p:blipFill>
          <a:blip r:embed="rId4"/>
          <a:srcRect/>
          <a:stretch>
            <a:fillRect/>
          </a:stretch>
        </p:blipFill>
        <p:spPr bwMode="auto">
          <a:xfrm>
            <a:off x="4648200" y="2209800"/>
            <a:ext cx="3886200" cy="290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Arial" charset="0"/>
              </a:rPr>
              <a:t>Principle Two:</a:t>
            </a:r>
            <a:br>
              <a:rPr lang="en-US" dirty="0" smtClean="0">
                <a:ea typeface="+mj-ea"/>
                <a:cs typeface="Arial" charset="0"/>
              </a:rPr>
            </a:br>
            <a:r>
              <a:rPr lang="en-US" dirty="0" smtClean="0">
                <a:ea typeface="+mj-ea"/>
                <a:cs typeface="Arial" charset="0"/>
              </a:rPr>
              <a:t>Understand Your Environment</a:t>
            </a:r>
            <a:endParaRPr lang="en-US" dirty="0">
              <a:ea typeface="+mj-ea"/>
              <a:cs typeface="Arial" pitchFamily="34" charset="0"/>
            </a:endParaRPr>
          </a:p>
        </p:txBody>
      </p:sp>
      <p:pic>
        <p:nvPicPr>
          <p:cNvPr id="3" name="Picture 6" descr="BrittlenessScale.jpg"/>
          <p:cNvPicPr>
            <a:picLocks noChangeAspect="1"/>
          </p:cNvPicPr>
          <p:nvPr/>
        </p:nvPicPr>
        <p:blipFill>
          <a:blip r:embed="rId3"/>
          <a:srcRect/>
          <a:stretch>
            <a:fillRect/>
          </a:stretch>
        </p:blipFill>
        <p:spPr bwMode="auto">
          <a:xfrm>
            <a:off x="457200" y="2286000"/>
            <a:ext cx="8148638" cy="35052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 name="Rectangle 3"/>
          <p:cNvSpPr/>
          <p:nvPr/>
        </p:nvSpPr>
        <p:spPr>
          <a:xfrm>
            <a:off x="3060700" y="1676400"/>
            <a:ext cx="3133725" cy="519113"/>
          </a:xfrm>
          <a:prstGeom prst="rect">
            <a:avLst/>
          </a:prstGeom>
        </p:spPr>
        <p:txBody>
          <a:bodyPr wrap="none">
            <a:spAutoFit/>
          </a:bodyPr>
          <a:lstStyle/>
          <a:p>
            <a:pPr algn="ctr" fontAlgn="auto">
              <a:spcBef>
                <a:spcPts val="0"/>
              </a:spcBef>
              <a:spcAft>
                <a:spcPts val="0"/>
              </a:spcAft>
              <a:buFont typeface="Wingdings" pitchFamily="2" charset="2"/>
              <a:buNone/>
              <a:defRPr/>
            </a:pPr>
            <a:r>
              <a:rPr lang="en-US" sz="2800" b="1" dirty="0">
                <a:solidFill>
                  <a:schemeClr val="bg1"/>
                </a:solidFill>
                <a:effectLst>
                  <a:outerShdw blurRad="38100" dist="38100" dir="2700000" algn="tl">
                    <a:srgbClr val="000000">
                      <a:alpha val="43137"/>
                    </a:srgbClr>
                  </a:outerShdw>
                </a:effectLst>
                <a:latin typeface="+mn-lt"/>
                <a:ea typeface="+mn-ea"/>
                <a:cs typeface="Arial" charset="0"/>
              </a:rPr>
              <a:t>The Brittleness Scale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eaLnBrk="1" fontAlgn="auto" hangingPunct="1">
              <a:spcAft>
                <a:spcPts val="0"/>
              </a:spcAft>
              <a:defRPr/>
            </a:pPr>
            <a:r>
              <a:rPr lang="en-US" dirty="0" smtClean="0">
                <a:ea typeface="+mj-ea"/>
                <a:cs typeface="Arial" pitchFamily="34" charset="0"/>
              </a:rPr>
              <a:t>Holistic Management Practices</a:t>
            </a:r>
            <a:endParaRPr lang="en-US" dirty="0">
              <a:ea typeface="+mj-ea"/>
              <a:cs typeface="Arial" pitchFamily="34" charset="0"/>
            </a:endParaRPr>
          </a:p>
        </p:txBody>
      </p:sp>
      <p:sp>
        <p:nvSpPr>
          <p:cNvPr id="4" name="Content Placeholder 3"/>
          <p:cNvSpPr>
            <a:spLocks noGrp="1"/>
          </p:cNvSpPr>
          <p:nvPr>
            <p:ph idx="1"/>
          </p:nvPr>
        </p:nvSpPr>
        <p:spPr>
          <a:xfrm>
            <a:off x="533400" y="1600200"/>
            <a:ext cx="8229600" cy="4038600"/>
          </a:xfrm>
        </p:spPr>
        <p:txBody>
          <a:bodyPr/>
          <a:lstStyle/>
          <a:p>
            <a:pPr marL="639763" eaLnBrk="1" hangingPunct="1">
              <a:spcBef>
                <a:spcPts val="1800"/>
              </a:spcBef>
              <a:buFont typeface="Wingdings" charset="2"/>
              <a:buNone/>
            </a:pPr>
            <a:r>
              <a:rPr lang="en-US" i="1" smtClean="0">
                <a:effectLst>
                  <a:outerShdw blurRad="38100" dist="38100" dir="2700000" algn="tl">
                    <a:srgbClr val="000000"/>
                  </a:outerShdw>
                </a:effectLst>
                <a:latin typeface="Arial Narrow" charset="0"/>
                <a:ea typeface="Arial" charset="0"/>
                <a:cs typeface="Arial" charset="0"/>
              </a:rPr>
              <a:t>1.</a:t>
            </a:r>
            <a:r>
              <a:rPr lang="en-US" smtClean="0">
                <a:effectLst>
                  <a:outerShdw blurRad="38100" dist="38100" dir="2700000" algn="tl">
                    <a:srgbClr val="000000"/>
                  </a:outerShdw>
                </a:effectLst>
                <a:latin typeface="Arial Narrow" charset="0"/>
                <a:ea typeface="Arial" charset="0"/>
                <a:cs typeface="Arial" charset="0"/>
              </a:rPr>
              <a:t> </a:t>
            </a:r>
            <a:r>
              <a:rPr lang="en-US" i="1" smtClean="0">
                <a:effectLst>
                  <a:outerShdw blurRad="38100" dist="38100" dir="2700000" algn="tl">
                    <a:srgbClr val="000000"/>
                  </a:outerShdw>
                </a:effectLst>
                <a:latin typeface="Arial" charset="0"/>
                <a:ea typeface="Arial" charset="0"/>
                <a:cs typeface="Arial" charset="0"/>
              </a:rPr>
              <a:t>Define what you manage </a:t>
            </a:r>
          </a:p>
          <a:p>
            <a:pPr marL="639763" eaLnBrk="1" hangingPunct="1">
              <a:buFont typeface="Wingdings" charset="2"/>
              <a:buNone/>
            </a:pPr>
            <a:r>
              <a:rPr lang="en-US" i="1" smtClean="0">
                <a:effectLst>
                  <a:outerShdw blurRad="38100" dist="38100" dir="2700000" algn="tl">
                    <a:srgbClr val="000000"/>
                  </a:outerShdw>
                </a:effectLst>
                <a:latin typeface="Arial" charset="0"/>
                <a:ea typeface="Arial" charset="0"/>
                <a:cs typeface="Arial" charset="0"/>
              </a:rPr>
              <a:t>2. State what you want </a:t>
            </a:r>
          </a:p>
          <a:p>
            <a:pPr marL="639763" eaLnBrk="1" hangingPunct="1">
              <a:buFont typeface="Wingdings" charset="2"/>
              <a:buNone/>
            </a:pPr>
            <a:r>
              <a:rPr lang="en-US" i="1" smtClean="0">
                <a:effectLst>
                  <a:outerShdw blurRad="38100" dist="38100" dir="2700000" algn="tl">
                    <a:srgbClr val="000000"/>
                  </a:outerShdw>
                </a:effectLst>
                <a:latin typeface="Arial" charset="0"/>
                <a:ea typeface="Arial" charset="0"/>
                <a:cs typeface="Arial" charset="0"/>
              </a:rPr>
              <a:t>3. Aim for healthy soil  </a:t>
            </a:r>
          </a:p>
          <a:p>
            <a:pPr marL="639763" eaLnBrk="1" hangingPunct="1">
              <a:buFont typeface="Wingdings" charset="2"/>
              <a:buNone/>
            </a:pPr>
            <a:r>
              <a:rPr lang="en-US" i="1" smtClean="0">
                <a:effectLst>
                  <a:outerShdw blurRad="38100" dist="38100" dir="2700000" algn="tl">
                    <a:srgbClr val="000000"/>
                  </a:outerShdw>
                </a:effectLst>
                <a:latin typeface="Arial" charset="0"/>
                <a:ea typeface="Arial" charset="0"/>
                <a:cs typeface="Arial" charset="0"/>
              </a:rPr>
              <a:t>4. Consider all tools</a:t>
            </a:r>
          </a:p>
          <a:p>
            <a:pPr marL="639763" eaLnBrk="1" hangingPunct="1">
              <a:buFont typeface="Wingdings" charset="2"/>
              <a:buNone/>
            </a:pPr>
            <a:r>
              <a:rPr lang="en-US" i="1" smtClean="0">
                <a:effectLst>
                  <a:outerShdw blurRad="38100" dist="38100" dir="2700000" algn="tl">
                    <a:srgbClr val="000000"/>
                  </a:outerShdw>
                </a:effectLst>
                <a:latin typeface="Arial" charset="0"/>
                <a:ea typeface="Arial" charset="0"/>
                <a:cs typeface="Arial" charset="0"/>
              </a:rPr>
              <a:t>5. Test your decisions </a:t>
            </a:r>
          </a:p>
          <a:p>
            <a:pPr marL="639763" eaLnBrk="1" hangingPunct="1">
              <a:buFont typeface="Wingdings" charset="2"/>
              <a:buNone/>
            </a:pPr>
            <a:r>
              <a:rPr lang="en-US" i="1" smtClean="0">
                <a:effectLst>
                  <a:outerShdw blurRad="38100" dist="38100" dir="2700000" algn="tl">
                    <a:srgbClr val="000000"/>
                  </a:outerShdw>
                </a:effectLst>
                <a:latin typeface="Arial" charset="0"/>
                <a:ea typeface="Arial" charset="0"/>
                <a:cs typeface="Arial" charset="0"/>
              </a:rPr>
              <a:t>6. Monitor your results</a:t>
            </a:r>
          </a:p>
          <a:p>
            <a:pPr marL="639763" eaLnBrk="1" hangingPunct="1"/>
            <a:endParaRPr lang="en-US">
              <a:effectLst>
                <a:outerShdw blurRad="38100" dist="38100" dir="2700000" algn="tl">
                  <a:srgbClr val="000000"/>
                </a:outerShdw>
              </a:effectLst>
              <a:latin typeface="Arial Narrow"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011363"/>
          </a:xfrm>
        </p:spPr>
        <p:txBody>
          <a:bodyPr/>
          <a:lstStyle/>
          <a:p>
            <a:pPr eaLnBrk="1" hangingPunct="1">
              <a:defRPr/>
            </a:pPr>
            <a:r>
              <a:rPr lang="en-US" sz="4000" smtClean="0">
                <a:effectLst>
                  <a:outerShdw blurRad="38100" dist="38100" dir="2700000" algn="tl">
                    <a:srgbClr val="000000"/>
                  </a:outerShdw>
                </a:effectLst>
                <a:latin typeface="Arial" charset="0"/>
              </a:rPr>
              <a:t>Practice One:</a:t>
            </a:r>
            <a:br>
              <a:rPr lang="en-US" sz="4000" smtClean="0">
                <a:effectLst>
                  <a:outerShdw blurRad="38100" dist="38100" dir="2700000" algn="tl">
                    <a:srgbClr val="000000"/>
                  </a:outerShdw>
                </a:effectLst>
                <a:latin typeface="Arial" charset="0"/>
              </a:rPr>
            </a:br>
            <a:r>
              <a:rPr lang="en-US" sz="4000" smtClean="0">
                <a:effectLst>
                  <a:outerShdw blurRad="38100" dist="38100" dir="2700000" algn="tl">
                    <a:srgbClr val="000000"/>
                  </a:outerShdw>
                </a:effectLst>
                <a:latin typeface="Arial" charset="0"/>
              </a:rPr>
              <a:t>Define What You Manage</a:t>
            </a:r>
            <a:br>
              <a:rPr lang="en-US" sz="4000" smtClean="0">
                <a:effectLst>
                  <a:outerShdw blurRad="38100" dist="38100" dir="2700000" algn="tl">
                    <a:srgbClr val="000000"/>
                  </a:outerShdw>
                </a:effectLst>
                <a:latin typeface="Arial" charset="0"/>
              </a:rPr>
            </a:br>
            <a:endParaRPr lang="en-US" sz="2800" smtClean="0">
              <a:effectLst>
                <a:outerShdw blurRad="38100" dist="38100" dir="2700000" algn="tl">
                  <a:srgbClr val="000000"/>
                </a:outerShdw>
              </a:effectLst>
              <a:latin typeface="Arial" charset="0"/>
            </a:endParaRPr>
          </a:p>
        </p:txBody>
      </p:sp>
      <p:sp>
        <p:nvSpPr>
          <p:cNvPr id="3" name="Content Placeholder 2"/>
          <p:cNvSpPr>
            <a:spLocks noGrp="1"/>
          </p:cNvSpPr>
          <p:nvPr>
            <p:ph idx="1"/>
          </p:nvPr>
        </p:nvSpPr>
        <p:spPr>
          <a:xfrm>
            <a:off x="0" y="5105400"/>
            <a:ext cx="9296400" cy="838200"/>
          </a:xfrm>
        </p:spPr>
        <p:txBody>
          <a:bodyPr/>
          <a:lstStyle/>
          <a:p>
            <a:pPr algn="ctr" eaLnBrk="1" hangingPunct="1">
              <a:buFont typeface="Arial" charset="0"/>
              <a:buNone/>
            </a:pPr>
            <a:r>
              <a:rPr lang="en-US" sz="2800" b="1" i="1" smtClean="0">
                <a:effectLst>
                  <a:outerShdw blurRad="38100" dist="38100" dir="2700000" algn="tl">
                    <a:srgbClr val="000000"/>
                  </a:outerShdw>
                </a:effectLst>
                <a:latin typeface="Arial Narrow" charset="0"/>
              </a:rPr>
              <a:t>You can better manage your assets when you define your management boundaries.</a:t>
            </a:r>
            <a:r>
              <a:rPr lang="en-US" sz="2000" b="1" i="1" smtClean="0">
                <a:effectLst>
                  <a:outerShdw blurRad="38100" dist="38100" dir="2700000" algn="tl">
                    <a:srgbClr val="000000"/>
                  </a:outerShdw>
                </a:effectLst>
                <a:latin typeface="Arial Narrow" charset="0"/>
              </a:rPr>
              <a:t> </a:t>
            </a:r>
            <a:endParaRPr lang="en-US" sz="2000" smtClean="0">
              <a:effectLst>
                <a:outerShdw blurRad="38100" dist="38100" dir="2700000" algn="tl">
                  <a:srgbClr val="000000"/>
                </a:outerShdw>
              </a:effectLst>
              <a:latin typeface="Arial Narrow" charset="0"/>
            </a:endParaRPr>
          </a:p>
          <a:p>
            <a:pPr eaLnBrk="1" hangingPunct="1"/>
            <a:endParaRPr lang="en-US" smtClean="0">
              <a:effectLst>
                <a:outerShdw blurRad="38100" dist="38100" dir="2700000" algn="tl">
                  <a:srgbClr val="000000"/>
                </a:outerShdw>
              </a:effectLst>
              <a:latin typeface="Arial Narrow" charset="0"/>
            </a:endParaRPr>
          </a:p>
        </p:txBody>
      </p:sp>
      <p:pic>
        <p:nvPicPr>
          <p:cNvPr id="4" name="Picture 7" descr="Management-Assets.tif"/>
          <p:cNvPicPr>
            <a:picLocks noChangeAspect="1"/>
          </p:cNvPicPr>
          <p:nvPr/>
        </p:nvPicPr>
        <p:blipFill>
          <a:blip r:embed="rId3"/>
          <a:srcRect/>
          <a:stretch>
            <a:fillRect/>
          </a:stretch>
        </p:blipFill>
        <p:spPr bwMode="auto">
          <a:xfrm>
            <a:off x="3276600" y="2133600"/>
            <a:ext cx="2835275" cy="2835275"/>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Arial" charset="0"/>
              </a:rPr>
              <a:t>Practice One:</a:t>
            </a:r>
            <a:br>
              <a:rPr lang="en-US" dirty="0" smtClean="0">
                <a:ea typeface="+mj-ea"/>
                <a:cs typeface="Arial" charset="0"/>
              </a:rPr>
            </a:br>
            <a:r>
              <a:rPr lang="en-US" dirty="0" smtClean="0">
                <a:ea typeface="+mj-ea"/>
                <a:cs typeface="Arial" charset="0"/>
              </a:rPr>
              <a:t>Define What You Manage</a:t>
            </a:r>
            <a:endParaRPr lang="en-US" dirty="0">
              <a:ea typeface="+mj-ea"/>
              <a:cs typeface="Arial" pitchFamily="34" charset="0"/>
            </a:endParaRPr>
          </a:p>
        </p:txBody>
      </p:sp>
      <p:graphicFrame>
        <p:nvGraphicFramePr>
          <p:cNvPr id="12" name="Diagram 11"/>
          <p:cNvGraphicFramePr/>
          <p:nvPr/>
        </p:nvGraphicFramePr>
        <p:xfrm>
          <a:off x="1524000" y="1676400"/>
          <a:ext cx="6096000" cy="4064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HMI">
      <a:dk1>
        <a:srgbClr val="FFFFFF"/>
      </a:dk1>
      <a:lt1>
        <a:srgbClr val="FFFFFF"/>
      </a:lt1>
      <a:dk2>
        <a:srgbClr val="FFFFFF"/>
      </a:dk2>
      <a:lt2>
        <a:srgbClr val="FFFFFF"/>
      </a:lt2>
      <a:accent1>
        <a:srgbClr val="6D8D24"/>
      </a:accent1>
      <a:accent2>
        <a:srgbClr val="FFCF01"/>
      </a:accent2>
      <a:accent3>
        <a:srgbClr val="574319"/>
      </a:accent3>
      <a:accent4>
        <a:srgbClr val="EDECE5"/>
      </a:accent4>
      <a:accent5>
        <a:srgbClr val="807F83"/>
      </a:accent5>
      <a:accent6>
        <a:srgbClr val="F79646"/>
      </a:accent6>
      <a:hlink>
        <a:srgbClr val="0000FF"/>
      </a:hlink>
      <a:folHlink>
        <a:srgbClr val="800080"/>
      </a:folHlink>
    </a:clrScheme>
    <a:fontScheme name="HMI Fonts">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1018</TotalTime>
  <Words>3327</Words>
  <Application>Microsoft Office PowerPoint</Application>
  <PresentationFormat>On-screen Show (4:3)</PresentationFormat>
  <Paragraphs>325</Paragraphs>
  <Slides>29</Slides>
  <Notes>28</Notes>
  <HiddenSlides>0</HiddenSlides>
  <MMClips>0</MMClips>
  <ScaleCrop>false</ScaleCrop>
  <HeadingPairs>
    <vt:vector size="6" baseType="variant">
      <vt:variant>
        <vt:lpstr>Fonts Used</vt:lpstr>
      </vt:variant>
      <vt:variant>
        <vt:i4>8</vt:i4>
      </vt:variant>
      <vt:variant>
        <vt:lpstr>Design Template</vt:lpstr>
      </vt:variant>
      <vt:variant>
        <vt:i4>1</vt:i4>
      </vt:variant>
      <vt:variant>
        <vt:lpstr>Slide Titles</vt:lpstr>
      </vt:variant>
      <vt:variant>
        <vt:i4>29</vt:i4>
      </vt:variant>
    </vt:vector>
  </HeadingPairs>
  <TitlesOfParts>
    <vt:vector size="38" baseType="lpstr">
      <vt:lpstr>Arial</vt:lpstr>
      <vt:lpstr>ＭＳ Ｐゴシック</vt:lpstr>
      <vt:lpstr>Arial Narrow</vt:lpstr>
      <vt:lpstr>Calibri</vt:lpstr>
      <vt:lpstr>Comic Sans MS</vt:lpstr>
      <vt:lpstr>Wingdings</vt:lpstr>
      <vt:lpstr>Times New Roman</vt:lpstr>
      <vt:lpstr>Times</vt:lpstr>
      <vt:lpstr>Office Theme</vt:lpstr>
      <vt:lpstr>Introduction to Holistic Management Whole Farm/Ranch Planning</vt:lpstr>
      <vt:lpstr>Holistic Management</vt:lpstr>
      <vt:lpstr>Holistic Management Principles</vt:lpstr>
      <vt:lpstr>Principle One: Nature Functions in Wholes</vt:lpstr>
      <vt:lpstr>Manage your farm  as a whole system</vt:lpstr>
      <vt:lpstr>Principle Two: Understand Your Environment</vt:lpstr>
      <vt:lpstr>Holistic Management Practices</vt:lpstr>
      <vt:lpstr>Practice One: Define What You Manage </vt:lpstr>
      <vt:lpstr>Practice One: Define What You Manage</vt:lpstr>
      <vt:lpstr>Your Asset Base</vt:lpstr>
      <vt:lpstr>Practice Two: State What You Want</vt:lpstr>
      <vt:lpstr>Practice Three: Aim for Healthy Soil</vt:lpstr>
      <vt:lpstr>Importance of Soil Cover</vt:lpstr>
      <vt:lpstr>Tools for Managing the Ecosystem</vt:lpstr>
      <vt:lpstr>Practice Five: Testing Your Decisions</vt:lpstr>
      <vt:lpstr>1. Root Cause</vt:lpstr>
      <vt:lpstr>2. Weak Link</vt:lpstr>
      <vt:lpstr>Social Weak Link</vt:lpstr>
      <vt:lpstr>Biological Weak Link</vt:lpstr>
      <vt:lpstr>Financial Weak Link</vt:lpstr>
      <vt:lpstr>3. Comparing Options</vt:lpstr>
      <vt:lpstr>4. Gross Profit Analysis</vt:lpstr>
      <vt:lpstr>5. Input Analysis</vt:lpstr>
      <vt:lpstr>6. Vision Analysis</vt:lpstr>
      <vt:lpstr>7. Gut Check</vt:lpstr>
      <vt:lpstr>Monitoring Your Decision</vt:lpstr>
      <vt:lpstr>PowerPoint Presentation</vt:lpstr>
      <vt:lpstr>Holistic Management Framework</vt:lpstr>
      <vt:lpstr>In 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Ellen S. Gibson</cp:lastModifiedBy>
  <cp:revision>61</cp:revision>
  <dcterms:created xsi:type="dcterms:W3CDTF">2012-08-07T18:03:38Z</dcterms:created>
  <dcterms:modified xsi:type="dcterms:W3CDTF">2014-03-06T22:26:23Z</dcterms:modified>
</cp:coreProperties>
</file>